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40"/>
  </p:notesMasterIdLst>
  <p:handoutMasterIdLst>
    <p:handoutMasterId r:id="rId41"/>
  </p:handoutMasterIdLst>
  <p:sldIdLst>
    <p:sldId id="256" r:id="rId5"/>
    <p:sldId id="2142533101" r:id="rId6"/>
    <p:sldId id="2142533099" r:id="rId7"/>
    <p:sldId id="2142533100" r:id="rId8"/>
    <p:sldId id="2142533134" r:id="rId9"/>
    <p:sldId id="258" r:id="rId10"/>
    <p:sldId id="2142533135" r:id="rId11"/>
    <p:sldId id="2142533175" r:id="rId12"/>
    <p:sldId id="2142533149" r:id="rId13"/>
    <p:sldId id="261" r:id="rId14"/>
    <p:sldId id="260" r:id="rId15"/>
    <p:sldId id="262" r:id="rId16"/>
    <p:sldId id="2142533161" r:id="rId17"/>
    <p:sldId id="263" r:id="rId18"/>
    <p:sldId id="2142533155" r:id="rId19"/>
    <p:sldId id="2142533160" r:id="rId20"/>
    <p:sldId id="2142533157" r:id="rId21"/>
    <p:sldId id="2142533170" r:id="rId22"/>
    <p:sldId id="2142533133" r:id="rId23"/>
    <p:sldId id="2142533171" r:id="rId24"/>
    <p:sldId id="2142533152" r:id="rId25"/>
    <p:sldId id="2142533159" r:id="rId26"/>
    <p:sldId id="2142533156" r:id="rId27"/>
    <p:sldId id="2142533162" r:id="rId28"/>
    <p:sldId id="264" r:id="rId29"/>
    <p:sldId id="2142533164" r:id="rId30"/>
    <p:sldId id="2142533169" r:id="rId31"/>
    <p:sldId id="2142533165" r:id="rId32"/>
    <p:sldId id="2142533166" r:id="rId33"/>
    <p:sldId id="2142533163" r:id="rId34"/>
    <p:sldId id="2142533167" r:id="rId35"/>
    <p:sldId id="2142533173" r:id="rId36"/>
    <p:sldId id="2142533172" r:id="rId37"/>
    <p:sldId id="2142533174" r:id="rId38"/>
    <p:sldId id="259"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270" autoAdjust="0"/>
    <p:restoredTop sz="97502"/>
  </p:normalViewPr>
  <p:slideViewPr>
    <p:cSldViewPr snapToGrid="0">
      <p:cViewPr varScale="1">
        <p:scale>
          <a:sx n="104" d="100"/>
          <a:sy n="104" d="100"/>
        </p:scale>
        <p:origin x="144" y="528"/>
      </p:cViewPr>
      <p:guideLst/>
    </p:cSldViewPr>
  </p:slideViewPr>
  <p:outlineViewPr>
    <p:cViewPr>
      <p:scale>
        <a:sx n="33" d="100"/>
        <a:sy n="33" d="100"/>
      </p:scale>
      <p:origin x="0" y="-5432"/>
    </p:cViewPr>
  </p:outlineViewPr>
  <p:notesTextViewPr>
    <p:cViewPr>
      <p:scale>
        <a:sx n="1" d="1"/>
        <a:sy n="1" d="1"/>
      </p:scale>
      <p:origin x="0" y="0"/>
    </p:cViewPr>
  </p:notesTextViewPr>
  <p:sorterViewPr>
    <p:cViewPr>
      <p:scale>
        <a:sx n="160" d="100"/>
        <a:sy n="160" d="100"/>
      </p:scale>
      <p:origin x="0" y="0"/>
    </p:cViewPr>
  </p:sorterViewPr>
  <p:notesViewPr>
    <p:cSldViewPr snapToGrid="0">
      <p:cViewPr varScale="1">
        <p:scale>
          <a:sx n="73" d="100"/>
          <a:sy n="73" d="100"/>
        </p:scale>
        <p:origin x="370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5C7A-8074-453A-9645-B4AFF8BFB3AC}"/>
              </a:ext>
            </a:extLst>
          </p:cNvPr>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C80D8D-EDDD-4355-934A-D6BC0E02FAF2}"/>
              </a:ext>
            </a:extLst>
          </p:cNvPr>
          <p:cNvSpPr>
            <a:spLocks noGrp="1"/>
          </p:cNvSpPr>
          <p:nvPr>
            <p:ph type="dt" sz="quarter" idx="1"/>
          </p:nvPr>
        </p:nvSpPr>
        <p:spPr>
          <a:xfrm>
            <a:off x="3884613" y="3"/>
            <a:ext cx="2971800" cy="458788"/>
          </a:xfrm>
          <a:prstGeom prst="rect">
            <a:avLst/>
          </a:prstGeom>
        </p:spPr>
        <p:txBody>
          <a:bodyPr vert="horz" lIns="91440" tIns="45720" rIns="91440" bIns="45720" rtlCol="0"/>
          <a:lstStyle>
            <a:lvl1pPr algn="r">
              <a:defRPr sz="1200"/>
            </a:lvl1pPr>
          </a:lstStyle>
          <a:p>
            <a:fld id="{AEA3DA67-D9A6-446D-80CD-CDE92F36FD1E}" type="datetimeFigureOut">
              <a:rPr lang="en-US" smtClean="0"/>
              <a:t>8/16/2022</a:t>
            </a:fld>
            <a:endParaRPr lang="en-US" dirty="0"/>
          </a:p>
        </p:txBody>
      </p:sp>
      <p:sp>
        <p:nvSpPr>
          <p:cNvPr id="4" name="Footer Placeholder 3">
            <a:extLst>
              <a:ext uri="{FF2B5EF4-FFF2-40B4-BE49-F238E27FC236}">
                <a16:creationId xmlns:a16="http://schemas.microsoft.com/office/drawing/2014/main" id="{A0A0BC86-6886-4FA3-A209-ECF7584167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510144F-BC4E-420B-B81D-AB3FA73BD6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60A496-7704-41F9-832C-A08976571077}" type="slidenum">
              <a:rPr lang="en-US" smtClean="0"/>
              <a:t>‹#›</a:t>
            </a:fld>
            <a:endParaRPr lang="en-US" dirty="0"/>
          </a:p>
        </p:txBody>
      </p:sp>
    </p:spTree>
    <p:extLst>
      <p:ext uri="{BB962C8B-B14F-4D97-AF65-F5344CB8AC3E}">
        <p14:creationId xmlns:p14="http://schemas.microsoft.com/office/powerpoint/2010/main" val="289557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3"/>
            <a:ext cx="2971800" cy="458788"/>
          </a:xfrm>
          <a:prstGeom prst="rect">
            <a:avLst/>
          </a:prstGeom>
        </p:spPr>
        <p:txBody>
          <a:bodyPr vert="horz" lIns="91440" tIns="45720" rIns="91440" bIns="45720" rtlCol="0"/>
          <a:lstStyle>
            <a:lvl1pPr algn="r">
              <a:defRPr sz="1050"/>
            </a:lvl1pPr>
          </a:lstStyle>
          <a:p>
            <a:fld id="{FBA6815E-6314-43A0-B441-3EE18423FAF2}" type="datetimeFigureOut">
              <a:rPr lang="en-US" smtClean="0"/>
              <a:pPr/>
              <a:t>8/16/2022</a:t>
            </a:fld>
            <a:endParaRPr lang="en-US" dirty="0"/>
          </a:p>
        </p:txBody>
      </p:sp>
      <p:sp>
        <p:nvSpPr>
          <p:cNvPr id="4" name="Slide Image Placeholder 3"/>
          <p:cNvSpPr>
            <a:spLocks noGrp="1" noRot="1" noChangeAspect="1"/>
          </p:cNvSpPr>
          <p:nvPr>
            <p:ph type="sldImg" idx="2"/>
          </p:nvPr>
        </p:nvSpPr>
        <p:spPr>
          <a:xfrm>
            <a:off x="730250" y="470442"/>
            <a:ext cx="3568700" cy="2008188"/>
          </a:xfrm>
          <a:prstGeom prst="rect">
            <a:avLst/>
          </a:prstGeom>
          <a:noFill/>
          <a:ln w="12700">
            <a:solidFill>
              <a:schemeClr val="tx1"/>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31521" y="2599509"/>
            <a:ext cx="5857875" cy="6085703"/>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50"/>
            </a:lvl1pPr>
          </a:lstStyle>
          <a:p>
            <a:fld id="{E96F7328-08A7-41DF-A6A0-C5E6644BEDB0}" type="slidenum">
              <a:rPr lang="en-US" smtClean="0"/>
              <a:pPr/>
              <a:t>‹#›</a:t>
            </a:fld>
            <a:endParaRPr lang="en-US" dirty="0"/>
          </a:p>
        </p:txBody>
      </p:sp>
      <p:sp>
        <p:nvSpPr>
          <p:cNvPr id="8" name="Rectangle 7">
            <a:extLst>
              <a:ext uri="{FF2B5EF4-FFF2-40B4-BE49-F238E27FC236}">
                <a16:creationId xmlns:a16="http://schemas.microsoft.com/office/drawing/2014/main" id="{DC7C2331-C220-4B5F-BB4B-DAE02EB0B65F}"/>
              </a:ext>
            </a:extLst>
          </p:cNvPr>
          <p:cNvSpPr/>
          <p:nvPr/>
        </p:nvSpPr>
        <p:spPr>
          <a:xfrm>
            <a:off x="0" y="0"/>
            <a:ext cx="365760"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7972360-137D-402F-BD17-63AEC5153A2F}"/>
              </a:ext>
            </a:extLst>
          </p:cNvPr>
          <p:cNvSpPr/>
          <p:nvPr/>
        </p:nvSpPr>
        <p:spPr>
          <a:xfrm>
            <a:off x="365760" y="0"/>
            <a:ext cx="91440" cy="9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73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a:t>
            </a:fld>
            <a:endParaRPr lang="en-US" dirty="0"/>
          </a:p>
        </p:txBody>
      </p:sp>
    </p:spTree>
    <p:extLst>
      <p:ext uri="{BB962C8B-B14F-4D97-AF65-F5344CB8AC3E}">
        <p14:creationId xmlns:p14="http://schemas.microsoft.com/office/powerpoint/2010/main" val="16593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11</a:t>
            </a:fld>
            <a:endParaRPr lang="en-US" dirty="0"/>
          </a:p>
        </p:txBody>
      </p:sp>
    </p:spTree>
    <p:extLst>
      <p:ext uri="{BB962C8B-B14F-4D97-AF65-F5344CB8AC3E}">
        <p14:creationId xmlns:p14="http://schemas.microsoft.com/office/powerpoint/2010/main" val="3842193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12</a:t>
            </a:fld>
            <a:endParaRPr lang="en-US" dirty="0"/>
          </a:p>
        </p:txBody>
      </p:sp>
    </p:spTree>
    <p:extLst>
      <p:ext uri="{BB962C8B-B14F-4D97-AF65-F5344CB8AC3E}">
        <p14:creationId xmlns:p14="http://schemas.microsoft.com/office/powerpoint/2010/main" val="3193389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13</a:t>
            </a:fld>
            <a:endParaRPr lang="en-US" dirty="0"/>
          </a:p>
        </p:txBody>
      </p:sp>
    </p:spTree>
    <p:extLst>
      <p:ext uri="{BB962C8B-B14F-4D97-AF65-F5344CB8AC3E}">
        <p14:creationId xmlns:p14="http://schemas.microsoft.com/office/powerpoint/2010/main" val="2467138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14</a:t>
            </a:fld>
            <a:endParaRPr lang="en-US" dirty="0"/>
          </a:p>
        </p:txBody>
      </p:sp>
    </p:spTree>
    <p:extLst>
      <p:ext uri="{BB962C8B-B14F-4D97-AF65-F5344CB8AC3E}">
        <p14:creationId xmlns:p14="http://schemas.microsoft.com/office/powerpoint/2010/main" val="1766685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15</a:t>
            </a:fld>
            <a:endParaRPr lang="en-US" dirty="0"/>
          </a:p>
        </p:txBody>
      </p:sp>
    </p:spTree>
    <p:extLst>
      <p:ext uri="{BB962C8B-B14F-4D97-AF65-F5344CB8AC3E}">
        <p14:creationId xmlns:p14="http://schemas.microsoft.com/office/powerpoint/2010/main" val="14131839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16</a:t>
            </a:fld>
            <a:endParaRPr lang="en-US" dirty="0"/>
          </a:p>
        </p:txBody>
      </p:sp>
    </p:spTree>
    <p:extLst>
      <p:ext uri="{BB962C8B-B14F-4D97-AF65-F5344CB8AC3E}">
        <p14:creationId xmlns:p14="http://schemas.microsoft.com/office/powerpoint/2010/main" val="3228551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17</a:t>
            </a:fld>
            <a:endParaRPr lang="en-US" dirty="0"/>
          </a:p>
        </p:txBody>
      </p:sp>
    </p:spTree>
    <p:extLst>
      <p:ext uri="{BB962C8B-B14F-4D97-AF65-F5344CB8AC3E}">
        <p14:creationId xmlns:p14="http://schemas.microsoft.com/office/powerpoint/2010/main" val="3040853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18</a:t>
            </a:fld>
            <a:endParaRPr lang="en-US" dirty="0"/>
          </a:p>
        </p:txBody>
      </p:sp>
    </p:spTree>
    <p:extLst>
      <p:ext uri="{BB962C8B-B14F-4D97-AF65-F5344CB8AC3E}">
        <p14:creationId xmlns:p14="http://schemas.microsoft.com/office/powerpoint/2010/main" val="2688459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21</a:t>
            </a:fld>
            <a:endParaRPr lang="en-US" dirty="0"/>
          </a:p>
        </p:txBody>
      </p:sp>
    </p:spTree>
    <p:extLst>
      <p:ext uri="{BB962C8B-B14F-4D97-AF65-F5344CB8AC3E}">
        <p14:creationId xmlns:p14="http://schemas.microsoft.com/office/powerpoint/2010/main" val="1725676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22</a:t>
            </a:fld>
            <a:endParaRPr lang="en-US" dirty="0"/>
          </a:p>
        </p:txBody>
      </p:sp>
    </p:spTree>
    <p:extLst>
      <p:ext uri="{BB962C8B-B14F-4D97-AF65-F5344CB8AC3E}">
        <p14:creationId xmlns:p14="http://schemas.microsoft.com/office/powerpoint/2010/main" val="3514594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a:t>
            </a:fld>
            <a:endParaRPr lang="en-US" dirty="0"/>
          </a:p>
        </p:txBody>
      </p:sp>
    </p:spTree>
    <p:extLst>
      <p:ext uri="{BB962C8B-B14F-4D97-AF65-F5344CB8AC3E}">
        <p14:creationId xmlns:p14="http://schemas.microsoft.com/office/powerpoint/2010/main" val="4080913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23</a:t>
            </a:fld>
            <a:endParaRPr lang="en-US" dirty="0"/>
          </a:p>
        </p:txBody>
      </p:sp>
    </p:spTree>
    <p:extLst>
      <p:ext uri="{BB962C8B-B14F-4D97-AF65-F5344CB8AC3E}">
        <p14:creationId xmlns:p14="http://schemas.microsoft.com/office/powerpoint/2010/main" val="3834237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24</a:t>
            </a:fld>
            <a:endParaRPr lang="en-US" dirty="0"/>
          </a:p>
        </p:txBody>
      </p:sp>
    </p:spTree>
    <p:extLst>
      <p:ext uri="{BB962C8B-B14F-4D97-AF65-F5344CB8AC3E}">
        <p14:creationId xmlns:p14="http://schemas.microsoft.com/office/powerpoint/2010/main" val="3013848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25</a:t>
            </a:fld>
            <a:endParaRPr lang="en-US" dirty="0"/>
          </a:p>
        </p:txBody>
      </p:sp>
    </p:spTree>
    <p:extLst>
      <p:ext uri="{BB962C8B-B14F-4D97-AF65-F5344CB8AC3E}">
        <p14:creationId xmlns:p14="http://schemas.microsoft.com/office/powerpoint/2010/main" val="27579117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26</a:t>
            </a:fld>
            <a:endParaRPr lang="en-US" dirty="0"/>
          </a:p>
        </p:txBody>
      </p:sp>
    </p:spTree>
    <p:extLst>
      <p:ext uri="{BB962C8B-B14F-4D97-AF65-F5344CB8AC3E}">
        <p14:creationId xmlns:p14="http://schemas.microsoft.com/office/powerpoint/2010/main" val="7682384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27</a:t>
            </a:fld>
            <a:endParaRPr lang="en-US" dirty="0"/>
          </a:p>
        </p:txBody>
      </p:sp>
    </p:spTree>
    <p:extLst>
      <p:ext uri="{BB962C8B-B14F-4D97-AF65-F5344CB8AC3E}">
        <p14:creationId xmlns:p14="http://schemas.microsoft.com/office/powerpoint/2010/main" val="21808418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28</a:t>
            </a:fld>
            <a:endParaRPr lang="en-US" dirty="0"/>
          </a:p>
        </p:txBody>
      </p:sp>
    </p:spTree>
    <p:extLst>
      <p:ext uri="{BB962C8B-B14F-4D97-AF65-F5344CB8AC3E}">
        <p14:creationId xmlns:p14="http://schemas.microsoft.com/office/powerpoint/2010/main" val="40238418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29</a:t>
            </a:fld>
            <a:endParaRPr lang="en-US" dirty="0"/>
          </a:p>
        </p:txBody>
      </p:sp>
    </p:spTree>
    <p:extLst>
      <p:ext uri="{BB962C8B-B14F-4D97-AF65-F5344CB8AC3E}">
        <p14:creationId xmlns:p14="http://schemas.microsoft.com/office/powerpoint/2010/main" val="11403405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30</a:t>
            </a:fld>
            <a:endParaRPr lang="en-US" dirty="0"/>
          </a:p>
        </p:txBody>
      </p:sp>
    </p:spTree>
    <p:extLst>
      <p:ext uri="{BB962C8B-B14F-4D97-AF65-F5344CB8AC3E}">
        <p14:creationId xmlns:p14="http://schemas.microsoft.com/office/powerpoint/2010/main" val="21795488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31</a:t>
            </a:fld>
            <a:endParaRPr lang="en-US" dirty="0"/>
          </a:p>
        </p:txBody>
      </p:sp>
    </p:spTree>
    <p:extLst>
      <p:ext uri="{BB962C8B-B14F-4D97-AF65-F5344CB8AC3E}">
        <p14:creationId xmlns:p14="http://schemas.microsoft.com/office/powerpoint/2010/main" val="40898086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32</a:t>
            </a:fld>
            <a:endParaRPr lang="en-US" dirty="0"/>
          </a:p>
        </p:txBody>
      </p:sp>
    </p:spTree>
    <p:extLst>
      <p:ext uri="{BB962C8B-B14F-4D97-AF65-F5344CB8AC3E}">
        <p14:creationId xmlns:p14="http://schemas.microsoft.com/office/powerpoint/2010/main" val="653510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3</a:t>
            </a:fld>
            <a:endParaRPr lang="en-US" dirty="0"/>
          </a:p>
        </p:txBody>
      </p:sp>
    </p:spTree>
    <p:extLst>
      <p:ext uri="{BB962C8B-B14F-4D97-AF65-F5344CB8AC3E}">
        <p14:creationId xmlns:p14="http://schemas.microsoft.com/office/powerpoint/2010/main" val="3815442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33</a:t>
            </a:fld>
            <a:endParaRPr lang="en-US" dirty="0"/>
          </a:p>
        </p:txBody>
      </p:sp>
    </p:spTree>
    <p:extLst>
      <p:ext uri="{BB962C8B-B14F-4D97-AF65-F5344CB8AC3E}">
        <p14:creationId xmlns:p14="http://schemas.microsoft.com/office/powerpoint/2010/main" val="7358409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34</a:t>
            </a:fld>
            <a:endParaRPr lang="en-US" dirty="0"/>
          </a:p>
        </p:txBody>
      </p:sp>
    </p:spTree>
    <p:extLst>
      <p:ext uri="{BB962C8B-B14F-4D97-AF65-F5344CB8AC3E}">
        <p14:creationId xmlns:p14="http://schemas.microsoft.com/office/powerpoint/2010/main" val="3453272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4</a:t>
            </a:fld>
            <a:endParaRPr lang="en-US" dirty="0"/>
          </a:p>
        </p:txBody>
      </p:sp>
    </p:spTree>
    <p:extLst>
      <p:ext uri="{BB962C8B-B14F-4D97-AF65-F5344CB8AC3E}">
        <p14:creationId xmlns:p14="http://schemas.microsoft.com/office/powerpoint/2010/main" val="1900868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171450" indent="-171450">
              <a:buFontTx/>
              <a:buChar char="-"/>
            </a:pPr>
            <a:r>
              <a:rPr lang="en-US" dirty="0"/>
              <a:t>Lisa can be main point of contact to triage needs and connect folks to the right person during the meeting</a:t>
            </a:r>
          </a:p>
          <a:p>
            <a:pPr marL="171450" indent="-171450">
              <a:buFontTx/>
              <a:buChar char="-"/>
            </a:pPr>
            <a:r>
              <a:rPr lang="en-US" sz="1200" kern="1200" dirty="0">
                <a:solidFill>
                  <a:schemeClr val="tx1"/>
                </a:solidFill>
                <a:effectLst/>
                <a:highlight>
                  <a:srgbClr val="FFFF00"/>
                </a:highlight>
                <a:latin typeface="+mn-lt"/>
                <a:ea typeface="+mn-ea"/>
                <a:cs typeface="+mn-cs"/>
              </a:rPr>
              <a:t>Let committee know that anything entered into the chat is subject to disclosure under public records law</a:t>
            </a:r>
            <a:endParaRPr lang="en-US" dirty="0">
              <a:highlight>
                <a:srgbClr val="FFFF00"/>
              </a:highlight>
            </a:endParaRPr>
          </a:p>
        </p:txBody>
      </p:sp>
      <p:sp>
        <p:nvSpPr>
          <p:cNvPr id="4" name="Slide Number Placeholder 3"/>
          <p:cNvSpPr>
            <a:spLocks noGrp="1"/>
          </p:cNvSpPr>
          <p:nvPr>
            <p:ph type="sldNum" sz="quarter" idx="5"/>
          </p:nvPr>
        </p:nvSpPr>
        <p:spPr/>
        <p:txBody>
          <a:bodyPr/>
          <a:lstStyle/>
          <a:p>
            <a:fld id="{20833BC3-085A-2745-B2F5-D3E2BAFE8334}" type="slidenum">
              <a:rPr lang="en-US" smtClean="0"/>
              <a:t>5</a:t>
            </a:fld>
            <a:endParaRPr lang="en-US" dirty="0"/>
          </a:p>
        </p:txBody>
      </p:sp>
    </p:spTree>
    <p:extLst>
      <p:ext uri="{BB962C8B-B14F-4D97-AF65-F5344CB8AC3E}">
        <p14:creationId xmlns:p14="http://schemas.microsoft.com/office/powerpoint/2010/main" val="2042094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6</a:t>
            </a:fld>
            <a:endParaRPr lang="en-US" dirty="0"/>
          </a:p>
        </p:txBody>
      </p:sp>
    </p:spTree>
    <p:extLst>
      <p:ext uri="{BB962C8B-B14F-4D97-AF65-F5344CB8AC3E}">
        <p14:creationId xmlns:p14="http://schemas.microsoft.com/office/powerpoint/2010/main" val="3889392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7</a:t>
            </a:fld>
            <a:endParaRPr lang="en-US" dirty="0"/>
          </a:p>
        </p:txBody>
      </p:sp>
    </p:spTree>
    <p:extLst>
      <p:ext uri="{BB962C8B-B14F-4D97-AF65-F5344CB8AC3E}">
        <p14:creationId xmlns:p14="http://schemas.microsoft.com/office/powerpoint/2010/main" val="2556304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8</a:t>
            </a:fld>
            <a:endParaRPr lang="en-US" dirty="0"/>
          </a:p>
        </p:txBody>
      </p:sp>
    </p:spTree>
    <p:extLst>
      <p:ext uri="{BB962C8B-B14F-4D97-AF65-F5344CB8AC3E}">
        <p14:creationId xmlns:p14="http://schemas.microsoft.com/office/powerpoint/2010/main" val="3248730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10</a:t>
            </a:fld>
            <a:endParaRPr lang="en-US" dirty="0"/>
          </a:p>
        </p:txBody>
      </p:sp>
    </p:spTree>
    <p:extLst>
      <p:ext uri="{BB962C8B-B14F-4D97-AF65-F5344CB8AC3E}">
        <p14:creationId xmlns:p14="http://schemas.microsoft.com/office/powerpoint/2010/main" val="1055368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89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29834A57-C754-457D-86CA-483B68404631}"/>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20020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_gree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8F1706BA-A87F-4933-BDDB-0532BE439202}"/>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66E5C662-FD2B-4997-B31C-A368F2909545}"/>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680043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5438007D-EBA6-472B-86A2-FBB8328416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10E2AB3-B64E-4EAC-BA23-01F1094E81E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3775CD88-9307-4C03-B6B2-383A12FAB3D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6A7A0467-6433-4F39-B2A7-7CAADB400243}"/>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0D3B3F5F-39A3-4E8F-9938-6C1261AC604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01229910-7F09-4B0D-B258-0C9C7D164EC6}"/>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713A99BC-3FEE-41C8-B971-FF08BDBAE263}"/>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A16A9F9C-D981-41D5-AA33-C8347AC9BDF7}"/>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19939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1DAC0A92-18FF-4553-92EA-7186701ED589}"/>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8641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aqu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3D75388B-21C2-4C42-B1A5-A02C14D02F10}"/>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DE16F414-02E1-4C33-B258-B4F591C3A0CB}"/>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46531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28898BB4-B53F-4448-A96B-A49731B8E7B2}"/>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813236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C1E022B0-1130-47F2-8599-A14BCA941393}"/>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9529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finlandi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0"/>
            <a:ext cx="12192000"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098CFE8A-0911-4B2E-8A57-05D10E53713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4E5B21D5-28B1-43E7-A92F-F2CFFC7E32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6730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473EA8EF-79D8-41F1-941C-BAF7E8DF6BF6}"/>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3423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E54F5370-E628-454B-AD92-32F671AE6342}"/>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438562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ADF4C-C20E-4779-93D8-BF0C89F77DA9}"/>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914400" y="682626"/>
            <a:ext cx="10363200" cy="1470025"/>
          </a:xfrm>
          <a:prstGeom prst="rect">
            <a:avLst/>
          </a:prstGeom>
        </p:spPr>
        <p:txBody>
          <a:bodyPr anchor="ctr">
            <a:noAutofit/>
          </a:bodyPr>
          <a:lstStyle>
            <a:lvl1pPr algn="ctr">
              <a:defRPr sz="44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828800" y="2438400"/>
            <a:ext cx="85344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cxnSp>
        <p:nvCxnSpPr>
          <p:cNvPr id="9" name="Straight Connector 8">
            <a:extLst>
              <a:ext uri="{FF2B5EF4-FFF2-40B4-BE49-F238E27FC236}">
                <a16:creationId xmlns:a16="http://schemas.microsoft.com/office/drawing/2014/main" id="{3D73B268-07A5-4178-B7A9-025F32D51117}"/>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442072EB-6695-4B56-B4C0-5B221A2D3213}"/>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sp>
        <p:nvSpPr>
          <p:cNvPr id="16" name="TextBox 15">
            <a:extLst>
              <a:ext uri="{FF2B5EF4-FFF2-40B4-BE49-F238E27FC236}">
                <a16:creationId xmlns:a16="http://schemas.microsoft.com/office/drawing/2014/main" id="{9F7BF630-B5CA-4CE9-BAD0-136313B3AAEE}"/>
              </a:ext>
            </a:extLst>
          </p:cNvPr>
          <p:cNvSpPr txBox="1"/>
          <p:nvPr/>
        </p:nvSpPr>
        <p:spPr>
          <a:xfrm>
            <a:off x="4546122" y="5998663"/>
            <a:ext cx="4061817"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HEALTH POLICY AND ANALYTICS DIVISION</a:t>
            </a:r>
          </a:p>
        </p:txBody>
      </p:sp>
      <p:cxnSp>
        <p:nvCxnSpPr>
          <p:cNvPr id="14" name="Straight Connector 13">
            <a:extLst>
              <a:ext uri="{FF2B5EF4-FFF2-40B4-BE49-F238E27FC236}">
                <a16:creationId xmlns:a16="http://schemas.microsoft.com/office/drawing/2014/main" id="{E4E18434-0BED-4940-8B7B-BA2A8C0C9B31}"/>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CFE56E11-82E2-4928-873A-6E4EDD969661}"/>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4" name="Picture 3" descr="Logo&#10;&#10;Description automatically generated">
            <a:extLst>
              <a:ext uri="{FF2B5EF4-FFF2-40B4-BE49-F238E27FC236}">
                <a16:creationId xmlns:a16="http://schemas.microsoft.com/office/drawing/2014/main" id="{E9FA8E3D-A7B6-4641-B882-281096647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8" name="Picture 17">
            <a:extLst>
              <a:ext uri="{FF2B5EF4-FFF2-40B4-BE49-F238E27FC236}">
                <a16:creationId xmlns:a16="http://schemas.microsoft.com/office/drawing/2014/main" id="{9169A3A0-A2CF-40C0-A577-774B0A0A50AD}"/>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cxnSp>
        <p:nvCxnSpPr>
          <p:cNvPr id="19" name="Straight Connector 18">
            <a:extLst>
              <a:ext uri="{FF2B5EF4-FFF2-40B4-BE49-F238E27FC236}">
                <a16:creationId xmlns:a16="http://schemas.microsoft.com/office/drawing/2014/main" id="{CB3B2C7A-92B1-4F2C-B704-2D693374AFC6}"/>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1CA7EC83-BBB2-4576-A129-0504D64958F7}"/>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22" name="Picture 21" descr="Logo&#10;&#10;Description automatically generated">
            <a:extLst>
              <a:ext uri="{FF2B5EF4-FFF2-40B4-BE49-F238E27FC236}">
                <a16:creationId xmlns:a16="http://schemas.microsoft.com/office/drawing/2014/main" id="{08F3D054-FE82-44BA-87B3-C4997B6FB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3" name="Picture 22">
            <a:extLst>
              <a:ext uri="{FF2B5EF4-FFF2-40B4-BE49-F238E27FC236}">
                <a16:creationId xmlns:a16="http://schemas.microsoft.com/office/drawing/2014/main" id="{CBFC639C-2294-4C20-B2DE-4405753B66BD}"/>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cxnSp>
        <p:nvCxnSpPr>
          <p:cNvPr id="24" name="Straight Connector 23">
            <a:extLst>
              <a:ext uri="{FF2B5EF4-FFF2-40B4-BE49-F238E27FC236}">
                <a16:creationId xmlns:a16="http://schemas.microsoft.com/office/drawing/2014/main" id="{658C695A-4E31-45FA-AF61-7A4C287EA55D}"/>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11DBCDD-0CFD-486F-8F3F-538176A7A36F}"/>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Rectangle 2">
            <a:extLst>
              <a:ext uri="{FF2B5EF4-FFF2-40B4-BE49-F238E27FC236}">
                <a16:creationId xmlns:a16="http://schemas.microsoft.com/office/drawing/2014/main" id="{C04C4225-DF78-4E98-88ED-8EDC08FE2881}"/>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27" name="Picture 26" descr="Logo&#10;&#10;Description automatically generated">
            <a:extLst>
              <a:ext uri="{FF2B5EF4-FFF2-40B4-BE49-F238E27FC236}">
                <a16:creationId xmlns:a16="http://schemas.microsoft.com/office/drawing/2014/main" id="{7991774E-0C05-4C28-89AF-C47FD7168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2">
            <a:extLst>
              <a:ext uri="{FF2B5EF4-FFF2-40B4-BE49-F238E27FC236}">
                <a16:creationId xmlns:a16="http://schemas.microsoft.com/office/drawing/2014/main" id="{0947BEC3-7247-4DA5-9E6A-2245A009CB82}"/>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32" name="Picture 31" descr="Logo&#10;&#10;Description automatically generated">
            <a:extLst>
              <a:ext uri="{FF2B5EF4-FFF2-40B4-BE49-F238E27FC236}">
                <a16:creationId xmlns:a16="http://schemas.microsoft.com/office/drawing/2014/main" id="{66740854-2285-4CDE-9D24-498CD2E9C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3725423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_magen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C15DD400-D040-4C2D-8218-887BBD8CFBE9}"/>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66FA9B8B-1CE0-4891-9BE9-A7BDC1F39669}"/>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0165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96237EC1-B6EE-4341-A1BB-867E3AF3CCAA}"/>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666008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4D4964FC-B56F-42D1-B02E-D4051C763E0E}"/>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850644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_indig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159A88C0-BCF0-478F-AF85-A9B552BD862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CD92C312-5CD5-4804-8189-71E247F5792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759905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61202D8D-1ABB-40FB-A78F-9D512D6A1C78}"/>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132746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6C79AB72-CBCA-42D8-8549-6667E1B7454B}"/>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001239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E00191DC-3516-4FAE-B604-A84B0B2B6ACA}"/>
              </a:ext>
            </a:extLst>
          </p:cNvPr>
          <p:cNvSpPr txBox="1">
            <a:spLocks noChangeArrowheads="1"/>
          </p:cNvSpPr>
          <p:nvPr/>
        </p:nvSpPr>
        <p:spPr>
          <a:xfrm>
            <a:off x="914400" y="1383020"/>
            <a:ext cx="10363200" cy="1470025"/>
          </a:xfrm>
          <a:prstGeom prst="rect">
            <a:avLst/>
          </a:prstGeom>
        </p:spPr>
        <p:txBody>
          <a:bodyPr anchor="ct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en-US" sz="4000" dirty="0"/>
              <a:t>Thank You</a:t>
            </a:r>
          </a:p>
        </p:txBody>
      </p:sp>
      <p:cxnSp>
        <p:nvCxnSpPr>
          <p:cNvPr id="11" name="Straight Connector 10">
            <a:extLst>
              <a:ext uri="{FF2B5EF4-FFF2-40B4-BE49-F238E27FC236}">
                <a16:creationId xmlns:a16="http://schemas.microsoft.com/office/drawing/2014/main" id="{284F4DC8-E22C-4496-9DD5-6C31B1983B20}"/>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C163201D-1CF5-4ED0-AECB-2428B7518CD0}"/>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0" name="Picture 9" descr="Logo&#10;&#10;Description automatically generated">
            <a:extLst>
              <a:ext uri="{FF2B5EF4-FFF2-40B4-BE49-F238E27FC236}">
                <a16:creationId xmlns:a16="http://schemas.microsoft.com/office/drawing/2014/main" id="{3BD45C66-E4F5-4A20-A487-3D6B70EA5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4" name="Picture 13" descr="Logo&#10;&#10;Description automatically generated">
            <a:extLst>
              <a:ext uri="{FF2B5EF4-FFF2-40B4-BE49-F238E27FC236}">
                <a16:creationId xmlns:a16="http://schemas.microsoft.com/office/drawing/2014/main" id="{CF954700-AC09-49CD-B56D-3D4757AFF1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
        <p:nvSpPr>
          <p:cNvPr id="9" name="Rectangle 3">
            <a:extLst>
              <a:ext uri="{FF2B5EF4-FFF2-40B4-BE49-F238E27FC236}">
                <a16:creationId xmlns:a16="http://schemas.microsoft.com/office/drawing/2014/main" id="{E41A1D65-8194-4524-A363-FBFC49B0B4EC}"/>
              </a:ext>
            </a:extLst>
          </p:cNvPr>
          <p:cNvSpPr>
            <a:spLocks noGrp="1" noChangeArrowheads="1"/>
          </p:cNvSpPr>
          <p:nvPr>
            <p:ph type="subTitle" idx="1" hasCustomPrompt="1"/>
          </p:nvPr>
        </p:nvSpPr>
        <p:spPr>
          <a:xfrm>
            <a:off x="1828800" y="2720974"/>
            <a:ext cx="8534400" cy="1470025"/>
          </a:xfrm>
          <a:prstGeom prst="rect">
            <a:avLst/>
          </a:prstGeom>
        </p:spPr>
        <p:txBody>
          <a:bodyPr>
            <a:normAutofit/>
          </a:bodyPr>
          <a:lstStyle>
            <a:lvl1pPr marL="0" indent="0" algn="ctr">
              <a:buFontTx/>
              <a:buNone/>
              <a:defRPr sz="1800">
                <a:solidFill>
                  <a:schemeClr val="accent1"/>
                </a:solidFill>
              </a:defRPr>
            </a:lvl1pPr>
          </a:lstStyle>
          <a:p>
            <a:r>
              <a:rPr lang="en-US" altLang="en-US" dirty="0"/>
              <a:t>Click to add contact or other info</a:t>
            </a:r>
          </a:p>
        </p:txBody>
      </p:sp>
    </p:spTree>
    <p:extLst>
      <p:ext uri="{BB962C8B-B14F-4D97-AF65-F5344CB8AC3E}">
        <p14:creationId xmlns:p14="http://schemas.microsoft.com/office/powerpoint/2010/main" val="3268462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ection Header">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cxnSp>
        <p:nvCxnSpPr>
          <p:cNvPr id="10" name="Straight Connector 9">
            <a:extLst>
              <a:ext uri="{FF2B5EF4-FFF2-40B4-BE49-F238E27FC236}">
                <a16:creationId xmlns:a16="http://schemas.microsoft.com/office/drawing/2014/main" id="{E981F6F2-32B9-485F-9E34-DF5E7AA5DA14}"/>
              </a:ext>
            </a:extLst>
          </p:cNvPr>
          <p:cNvCxnSpPr/>
          <p:nvPr/>
        </p:nvCxnSpPr>
        <p:spPr bwMode="auto">
          <a:xfrm flipV="1">
            <a:off x="508000" y="6477000"/>
            <a:ext cx="11074400" cy="9526"/>
          </a:xfrm>
          <a:prstGeom prst="line">
            <a:avLst/>
          </a:prstGeom>
          <a:solidFill>
            <a:schemeClr val="accent1"/>
          </a:solidFill>
          <a:ln w="19050" cap="flat" cmpd="sng" algn="ctr">
            <a:solidFill>
              <a:srgbClr val="E99627"/>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accent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9876511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C234A-2D00-44DA-AF23-F48AB0BAC58B}"/>
              </a:ext>
            </a:extLst>
          </p:cNvPr>
          <p:cNvSpPr>
            <a:spLocks noGrp="1"/>
          </p:cNvSpPr>
          <p:nvPr>
            <p:ph type="title"/>
          </p:nvPr>
        </p:nvSpPr>
        <p:spPr/>
        <p:txBody>
          <a:bodyPr/>
          <a:lstStyle/>
          <a:p>
            <a:r>
              <a:rPr lang="en-US"/>
              <a:t>Click to edit Master title style</a:t>
            </a:r>
            <a:endParaRPr lang="es-MX"/>
          </a:p>
        </p:txBody>
      </p:sp>
      <p:sp>
        <p:nvSpPr>
          <p:cNvPr id="3" name="Date Placeholder 2">
            <a:extLst>
              <a:ext uri="{FF2B5EF4-FFF2-40B4-BE49-F238E27FC236}">
                <a16:creationId xmlns:a16="http://schemas.microsoft.com/office/drawing/2014/main" id="{08944546-DB48-4FE7-ABC6-3BC405FE323E}"/>
              </a:ext>
            </a:extLst>
          </p:cNvPr>
          <p:cNvSpPr>
            <a:spLocks noGrp="1"/>
          </p:cNvSpPr>
          <p:nvPr>
            <p:ph type="dt" sz="half" idx="10"/>
          </p:nvPr>
        </p:nvSpPr>
        <p:spPr/>
        <p:txBody>
          <a:bodyPr/>
          <a:lstStyle>
            <a:lvl1pPr>
              <a:defRPr/>
            </a:lvl1pPr>
          </a:lstStyle>
          <a:p>
            <a:r>
              <a:rPr lang="en-US" altLang="es-MX" dirty="0"/>
              <a:t>(Enter) DEPARTMENT (ALL CAPS)</a:t>
            </a:r>
            <a:br>
              <a:rPr lang="en-US" altLang="es-MX" dirty="0"/>
            </a:br>
            <a:r>
              <a:rPr lang="en-US" altLang="es-MX" dirty="0"/>
              <a:t>(Enter) Division or Office (Mixed Case)</a:t>
            </a:r>
          </a:p>
          <a:p>
            <a:endParaRPr lang="en-US" altLang="es-MX" dirty="0"/>
          </a:p>
        </p:txBody>
      </p:sp>
      <p:sp>
        <p:nvSpPr>
          <p:cNvPr id="4" name="Slide Number Placeholder 3">
            <a:extLst>
              <a:ext uri="{FF2B5EF4-FFF2-40B4-BE49-F238E27FC236}">
                <a16:creationId xmlns:a16="http://schemas.microsoft.com/office/drawing/2014/main" id="{FF5182A6-116E-4010-B04C-45AE2A68BFE3}"/>
              </a:ext>
            </a:extLst>
          </p:cNvPr>
          <p:cNvSpPr>
            <a:spLocks noGrp="1"/>
          </p:cNvSpPr>
          <p:nvPr>
            <p:ph type="sldNum" sz="quarter" idx="11"/>
          </p:nvPr>
        </p:nvSpPr>
        <p:spPr/>
        <p:txBody>
          <a:bodyPr/>
          <a:lstStyle>
            <a:lvl1pPr>
              <a:defRPr/>
            </a:lvl1pPr>
          </a:lstStyle>
          <a:p>
            <a:fld id="{10FAE0AE-4DF9-4710-8DB2-7C3A260E5E48}" type="slidenum">
              <a:rPr lang="en-US" altLang="es-MX"/>
              <a:pPr/>
              <a:t>‹#›</a:t>
            </a:fld>
            <a:endParaRPr lang="en-US" altLang="es-MX" dirty="0"/>
          </a:p>
        </p:txBody>
      </p:sp>
      <p:sp>
        <p:nvSpPr>
          <p:cNvPr id="5" name="Footer Placeholder 4">
            <a:extLst>
              <a:ext uri="{FF2B5EF4-FFF2-40B4-BE49-F238E27FC236}">
                <a16:creationId xmlns:a16="http://schemas.microsoft.com/office/drawing/2014/main" id="{726611A1-6552-487F-9F26-73C0EB6A5FD3}"/>
              </a:ext>
            </a:extLst>
          </p:cNvPr>
          <p:cNvSpPr>
            <a:spLocks noGrp="1"/>
          </p:cNvSpPr>
          <p:nvPr>
            <p:ph type="ftr" sz="quarter" idx="12"/>
          </p:nvPr>
        </p:nvSpPr>
        <p:spPr/>
        <p:txBody>
          <a:bodyPr/>
          <a:lstStyle>
            <a:lvl1pPr>
              <a:defRPr/>
            </a:lvl1pPr>
          </a:lstStyle>
          <a:p>
            <a:endParaRPr lang="en-US" altLang="es-MX" dirty="0"/>
          </a:p>
        </p:txBody>
      </p:sp>
    </p:spTree>
    <p:extLst>
      <p:ext uri="{BB962C8B-B14F-4D97-AF65-F5344CB8AC3E}">
        <p14:creationId xmlns:p14="http://schemas.microsoft.com/office/powerpoint/2010/main" val="113785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_plai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accent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2308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plain">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lang="en-US" sz="2400" kern="1200" dirty="0" smtClean="0">
                <a:solidFill>
                  <a:schemeClr val="tx1"/>
                </a:solidFill>
                <a:latin typeface="+mn-lt"/>
                <a:ea typeface="+mn-ea"/>
                <a:cs typeface="+mn-cs"/>
              </a:defRPr>
            </a:lvl3pPr>
            <a:lvl4pPr marL="1712913" indent="-342900">
              <a:buClr>
                <a:schemeClr val="accent1"/>
              </a:buClr>
              <a:buFont typeface="Arial" panose="020B0604020202020204" pitchFamily="34" charset="0"/>
              <a:buChar char="•"/>
              <a:defRPr sz="2400"/>
            </a:lvl4pPr>
            <a:lvl5pPr marL="1828800" indent="0">
              <a:buFontTx/>
              <a:buNone/>
              <a:defRPr sz="2400"/>
            </a:lvl5pPr>
          </a:lstStyle>
          <a:p>
            <a:pPr lvl="0"/>
            <a:r>
              <a:rPr lang="en-US"/>
              <a:t>Click to edit Master text styles</a:t>
            </a:r>
          </a:p>
        </p:txBody>
      </p:sp>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0" name="Slide Number Placeholder 4">
            <a:extLst>
              <a:ext uri="{FF2B5EF4-FFF2-40B4-BE49-F238E27FC236}">
                <a16:creationId xmlns:a16="http://schemas.microsoft.com/office/drawing/2014/main" id="{96AFFF08-29A6-4CC6-9C58-1E83B2E94A0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8" name="Slide Number Placeholder 4">
            <a:extLst>
              <a:ext uri="{FF2B5EF4-FFF2-40B4-BE49-F238E27FC236}">
                <a16:creationId xmlns:a16="http://schemas.microsoft.com/office/drawing/2014/main" id="{460104C7-A1C7-4443-9698-CDC691A5B50A}"/>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2" name="Slide Number Placeholder 4">
            <a:extLst>
              <a:ext uri="{FF2B5EF4-FFF2-40B4-BE49-F238E27FC236}">
                <a16:creationId xmlns:a16="http://schemas.microsoft.com/office/drawing/2014/main" id="{B9A038C6-DC00-44E8-9CB6-F8D57FF7BB15}"/>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Tree>
    <p:extLst>
      <p:ext uri="{BB962C8B-B14F-4D97-AF65-F5344CB8AC3E}">
        <p14:creationId xmlns:p14="http://schemas.microsoft.com/office/powerpoint/2010/main" val="351311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A302308C-CEB7-454F-867C-57B2226C628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776B2617-E41F-4E82-B669-B44A4AC91B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7081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3" name="Slide Number Placeholder 4">
            <a:extLst>
              <a:ext uri="{FF2B5EF4-FFF2-40B4-BE49-F238E27FC236}">
                <a16:creationId xmlns:a16="http://schemas.microsoft.com/office/drawing/2014/main" id="{EE8A38FA-1CE5-4CE2-84D3-4EB046BEB84D}"/>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DC2E81FA-AE84-4112-A73E-33D873C5DFFE}"/>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F96B420E-1C2B-4C70-ADF2-9235FAFCB130}"/>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CB10F935-54DF-46DC-811A-3CD0B6DE4BB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932BE8AA-4633-4FC4-8B62-F2DC5831D4C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6BB8CAEB-89F8-4C8F-8192-9A856C4D2323}"/>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38D17CD0-D8E3-40FF-8193-6373B651358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603832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B7B0E4A8-CB83-4FB1-8490-6B03B730A63F}"/>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14554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_oran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99357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848F48A-960C-463A-911C-AF7FCB01D508}"/>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3" name="Slide Number Placeholder 4">
            <a:extLst>
              <a:ext uri="{FF2B5EF4-FFF2-40B4-BE49-F238E27FC236}">
                <a16:creationId xmlns:a16="http://schemas.microsoft.com/office/drawing/2014/main" id="{9BD2405D-4185-4D3A-9F84-C3C3E40A0045}"/>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63AF136A-EEE6-431C-B3EC-CADB9F1E20C1}"/>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24D547D8-2514-4C52-A6A9-7E4BC0107F6F}"/>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7A94FAC1-8202-4483-8B60-EF92D773C85D}"/>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54E455AC-D9BF-4BC6-A992-2EE6FE464E52}"/>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12EE1075-CE19-4E1E-90EE-F341ECAF818B}"/>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25E21D74-3935-4E7D-99A3-EFBBFEBAEC5C}"/>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936490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67136"/>
      </p:ext>
    </p:extLst>
  </p:cSld>
  <p:clrMap bg1="lt1" tx1="dk1" bg2="lt2" tx2="dk2" accent1="accent1" accent2="accent2" accent3="accent3" accent4="accent4" accent5="accent5" accent6="accent6" hlink="hlink" folHlink="folHlink"/>
  <p:sldLayoutIdLst>
    <p:sldLayoutId id="2147483809" r:id="rId1"/>
    <p:sldLayoutId id="2147483769" r:id="rId2"/>
    <p:sldLayoutId id="2147483770" r:id="rId3"/>
    <p:sldLayoutId id="2147483771" r:id="rId4"/>
    <p:sldLayoutId id="2147483802" r:id="rId5"/>
    <p:sldLayoutId id="2147483774" r:id="rId6"/>
    <p:sldLayoutId id="2147483776" r:id="rId7"/>
    <p:sldLayoutId id="2147483803" r:id="rId8"/>
    <p:sldLayoutId id="2147483778" r:id="rId9"/>
    <p:sldLayoutId id="2147483780" r:id="rId10"/>
    <p:sldLayoutId id="2147483804" r:id="rId11"/>
    <p:sldLayoutId id="2147483782" r:id="rId12"/>
    <p:sldLayoutId id="2147483784" r:id="rId13"/>
    <p:sldLayoutId id="2147483805" r:id="rId14"/>
    <p:sldLayoutId id="2147483786" r:id="rId15"/>
    <p:sldLayoutId id="2147483788" r:id="rId16"/>
    <p:sldLayoutId id="2147483806" r:id="rId17"/>
    <p:sldLayoutId id="2147483791" r:id="rId18"/>
    <p:sldLayoutId id="2147483793" r:id="rId19"/>
    <p:sldLayoutId id="2147483807" r:id="rId20"/>
    <p:sldLayoutId id="2147483795" r:id="rId21"/>
    <p:sldLayoutId id="2147483797" r:id="rId22"/>
    <p:sldLayoutId id="2147483808" r:id="rId23"/>
    <p:sldLayoutId id="2147483799" r:id="rId24"/>
    <p:sldLayoutId id="2147483801" r:id="rId25"/>
    <p:sldLayoutId id="2147483789" r:id="rId26"/>
    <p:sldLayoutId id="2147483810" r:id="rId27"/>
    <p:sldLayoutId id="2147483811" r:id="rId28"/>
  </p:sldLayoutIdLst>
  <p:txStyles>
    <p:title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p:txBody>
          <a:bodyPr/>
          <a:lstStyle/>
          <a:p>
            <a:r>
              <a:rPr lang="en-US" dirty="0">
                <a:solidFill>
                  <a:schemeClr val="accent1">
                    <a:lumMod val="75000"/>
                  </a:schemeClr>
                </a:solidFill>
                <a:latin typeface="Arial" panose="020B0604020202020204" pitchFamily="34" charset="0"/>
                <a:cs typeface="Arial" panose="020B0604020202020204" pitchFamily="34" charset="0"/>
              </a:rPr>
              <a:t>Oregon Resource Allocation Advisory Committee</a:t>
            </a:r>
            <a:endParaRPr lang="en-US" dirty="0"/>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p:txBody>
          <a:bodyPr>
            <a:normAutofit/>
          </a:bodyPr>
          <a:lstStyle/>
          <a:p>
            <a:r>
              <a:rPr lang="en-US" sz="3200" dirty="0">
                <a:solidFill>
                  <a:schemeClr val="accent1">
                    <a:lumMod val="75000"/>
                  </a:schemeClr>
                </a:solidFill>
                <a:latin typeface="Arial" panose="020B0604020202020204" pitchFamily="34" charset="0"/>
                <a:cs typeface="Arial" panose="020B0604020202020204" pitchFamily="34" charset="0"/>
              </a:rPr>
              <a:t>Advisory Committee Meeting</a:t>
            </a:r>
          </a:p>
          <a:p>
            <a:r>
              <a:rPr lang="en-US" sz="3200" dirty="0">
                <a:solidFill>
                  <a:schemeClr val="accent1">
                    <a:lumMod val="75000"/>
                  </a:schemeClr>
                </a:solidFill>
                <a:latin typeface="Arial" panose="020B0604020202020204" pitchFamily="34" charset="0"/>
                <a:cs typeface="Arial" panose="020B0604020202020204" pitchFamily="34" charset="0"/>
              </a:rPr>
              <a:t>August 25, 2022</a:t>
            </a:r>
            <a:endParaRPr lang="en-US" sz="3200" dirty="0"/>
          </a:p>
        </p:txBody>
      </p:sp>
    </p:spTree>
    <p:extLst>
      <p:ext uri="{BB962C8B-B14F-4D97-AF65-F5344CB8AC3E}">
        <p14:creationId xmlns:p14="http://schemas.microsoft.com/office/powerpoint/2010/main" val="237782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What is Structural Discrimination?</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438383"/>
            <a:ext cx="8693426" cy="4627090"/>
          </a:xfrm>
        </p:spPr>
        <p:txBody>
          <a:bodyPr/>
          <a:lstStyle/>
          <a:p>
            <a:pPr marL="342900" indent="-342900">
              <a:buFont typeface="Wingdings" pitchFamily="2" charset="2"/>
              <a:buChar char="§"/>
            </a:pPr>
            <a:r>
              <a:rPr lang="en-US" sz="2800" dirty="0">
                <a:solidFill>
                  <a:schemeClr val="accent1">
                    <a:lumMod val="75000"/>
                  </a:schemeClr>
                </a:solidFill>
                <a:latin typeface="+mj-lt"/>
              </a:rPr>
              <a:t>The ways that laws, policies and practices are used to advantage dominant groups and disadvantage minority groups</a:t>
            </a: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The use of </a:t>
            </a:r>
            <a:r>
              <a:rPr lang="en-US" altLang="ja-JP" sz="2800" dirty="0">
                <a:solidFill>
                  <a:schemeClr val="accent1">
                    <a:lumMod val="75000"/>
                  </a:schemeClr>
                </a:solidFill>
                <a:latin typeface="+mj-lt"/>
                <a:cs typeface="Book Antique (Body)"/>
              </a:rPr>
              <a:t>neutral </a:t>
            </a:r>
            <a:r>
              <a:rPr lang="en-US" sz="2800" dirty="0">
                <a:solidFill>
                  <a:schemeClr val="accent1">
                    <a:lumMod val="75000"/>
                  </a:schemeClr>
                </a:solidFill>
                <a:latin typeface="+mj-lt"/>
              </a:rPr>
              <a:t>laws, policies and practices that fail to account for the inequities </a:t>
            </a:r>
            <a:r>
              <a:rPr lang="en-US" sz="2800" dirty="0">
                <a:solidFill>
                  <a:schemeClr val="accent1">
                    <a:lumMod val="75000"/>
                  </a:schemeClr>
                </a:solidFill>
                <a:latin typeface="+mj-lt"/>
                <a:cs typeface="Book Antique (Body)"/>
              </a:rPr>
              <a:t>experienced by minority groups and individuals</a:t>
            </a:r>
          </a:p>
          <a:p>
            <a:pPr marL="342900" indent="-342900">
              <a:buFont typeface="Wingdings" pitchFamily="2" charset="2"/>
              <a:buChar char="§"/>
            </a:pPr>
            <a:endParaRPr lang="en-US" sz="1600" dirty="0">
              <a:solidFill>
                <a:schemeClr val="accent1">
                  <a:lumMod val="75000"/>
                </a:schemeClr>
              </a:solidFill>
              <a:latin typeface="+mj-lt"/>
              <a:cs typeface="Book Antique (Body)"/>
            </a:endParaRPr>
          </a:p>
          <a:p>
            <a:pPr marL="342900" indent="-342900">
              <a:buFont typeface="Wingdings" pitchFamily="2" charset="2"/>
              <a:buChar char="§"/>
            </a:pPr>
            <a:r>
              <a:rPr lang="en-US" altLang="ja-JP" sz="2800" dirty="0">
                <a:solidFill>
                  <a:schemeClr val="accent1">
                    <a:lumMod val="75000"/>
                  </a:schemeClr>
                </a:solidFill>
                <a:latin typeface="+mj-lt"/>
                <a:cs typeface="Book Antique (Body)"/>
              </a:rPr>
              <a:t>It does not require bad intent or individuals </a:t>
            </a:r>
            <a:r>
              <a:rPr lang="en-US" altLang="ja-JP" sz="2000" dirty="0">
                <a:solidFill>
                  <a:schemeClr val="accent1">
                    <a:lumMod val="75000"/>
                  </a:schemeClr>
                </a:solidFill>
                <a:latin typeface="+mj-lt"/>
                <a:cs typeface="Book Antique (Body)"/>
              </a:rPr>
              <a:t>(Yearby, 2020)</a:t>
            </a:r>
          </a:p>
          <a:p>
            <a:pPr>
              <a:buFont typeface="Wingdings" charset="2"/>
              <a:buChar char="v"/>
            </a:pPr>
            <a:endParaRPr lang="en-US" sz="900" dirty="0">
              <a:latin typeface="Book Antiqua" panose="02040602050305030304" pitchFamily="18" charset="0"/>
            </a:endParaRPr>
          </a:p>
          <a:p>
            <a:pPr marL="342900" indent="-34290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2348414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a:xfrm>
            <a:off x="609599" y="379020"/>
            <a:ext cx="8832351" cy="1143000"/>
          </a:xfrm>
        </p:spPr>
        <p:txBody>
          <a:bodyPr/>
          <a:lstStyle/>
          <a:p>
            <a:r>
              <a:rPr lang="en-US" dirty="0"/>
              <a:t>Examples of Structural Discrimination</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p:txBody>
          <a:bodyPr/>
          <a:lstStyle/>
          <a:p>
            <a:pPr marL="342900" indent="-342900">
              <a:buFont typeface="Wingdings" pitchFamily="2" charset="2"/>
              <a:buChar char="§"/>
            </a:pPr>
            <a:r>
              <a:rPr lang="en-US" sz="2800" dirty="0">
                <a:solidFill>
                  <a:schemeClr val="accent1">
                    <a:lumMod val="75000"/>
                  </a:schemeClr>
                </a:solidFill>
                <a:latin typeface="+mj-lt"/>
              </a:rPr>
              <a:t>Allowing employers to require individuals with disabilities to come to work, but allowing hybrid or virtual options during a pandemic when it benefited individuals without disabilities</a:t>
            </a: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Allowing employers to use salary history to pay racial and ethnic minority individuals less than white individuals although they are doing the same job as white individuals</a:t>
            </a:r>
            <a:endParaRPr lang="en-US" sz="900" dirty="0">
              <a:latin typeface="Book Antiqua" panose="02040602050305030304" pitchFamily="18" charset="0"/>
            </a:endParaRPr>
          </a:p>
          <a:p>
            <a:pPr marL="342900" indent="-34290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2798611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Structural Discrimination Questions</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p:txBody>
          <a:bodyPr/>
          <a:lstStyle/>
          <a:p>
            <a:pPr marL="342900" indent="-342900">
              <a:buFont typeface="Wingdings" pitchFamily="2" charset="2"/>
              <a:buChar char="§"/>
            </a:pPr>
            <a:r>
              <a:rPr lang="en-US" sz="3200" dirty="0">
                <a:solidFill>
                  <a:schemeClr val="accent1">
                    <a:lumMod val="75000"/>
                  </a:schemeClr>
                </a:solidFill>
                <a:latin typeface="+mj-lt"/>
              </a:rPr>
              <a:t>Have you experienced structural discrimination?</a:t>
            </a:r>
          </a:p>
          <a:p>
            <a:pPr marL="342900" indent="-342900">
              <a:buFont typeface="Wingdings" pitchFamily="2" charset="2"/>
              <a:buChar char="§"/>
            </a:pPr>
            <a:endParaRPr lang="en-US" sz="3200" dirty="0">
              <a:solidFill>
                <a:schemeClr val="accent1">
                  <a:lumMod val="75000"/>
                </a:schemeClr>
              </a:solidFill>
              <a:latin typeface="+mj-lt"/>
            </a:endParaRPr>
          </a:p>
          <a:p>
            <a:pPr marL="342900" indent="-342900">
              <a:buFont typeface="Wingdings" pitchFamily="2" charset="2"/>
              <a:buChar char="§"/>
            </a:pPr>
            <a:r>
              <a:rPr lang="en-US" sz="3200" dirty="0">
                <a:solidFill>
                  <a:schemeClr val="accent1">
                    <a:lumMod val="75000"/>
                  </a:schemeClr>
                </a:solidFill>
                <a:latin typeface="+mj-lt"/>
              </a:rPr>
              <a:t>How has structural discrimination affected your community?</a:t>
            </a:r>
          </a:p>
          <a:p>
            <a:endParaRPr lang="en-US" sz="900" dirty="0">
              <a:latin typeface="Book Antiqua" panose="02040602050305030304" pitchFamily="18" charset="0"/>
            </a:endParaRPr>
          </a:p>
          <a:p>
            <a:pPr marL="342900" indent="-34290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2886025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Structural Discrimination and Health Inequities, pt. 1</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p:txBody>
          <a:bodyPr/>
          <a:lstStyle/>
          <a:p>
            <a:pPr marL="342900" indent="-342900">
              <a:buFont typeface="Wingdings" pitchFamily="2" charset="2"/>
              <a:buChar char="§"/>
            </a:pPr>
            <a:r>
              <a:rPr lang="en-US" sz="2800" dirty="0">
                <a:solidFill>
                  <a:schemeClr val="accent1">
                    <a:lumMod val="75000"/>
                  </a:schemeClr>
                </a:solidFill>
                <a:latin typeface="+mj-lt"/>
              </a:rPr>
              <a:t>Minority groups are: </a:t>
            </a:r>
          </a:p>
          <a:p>
            <a:pPr marL="1257300" lvl="1" indent="-457200">
              <a:buFont typeface="Courier New" panose="02070309020205020404" pitchFamily="49" charset="0"/>
              <a:buChar char="o"/>
            </a:pPr>
            <a:r>
              <a:rPr lang="en-US" sz="2800" dirty="0">
                <a:solidFill>
                  <a:schemeClr val="accent1">
                    <a:lumMod val="75000"/>
                  </a:schemeClr>
                </a:solidFill>
                <a:latin typeface="+mj-lt"/>
              </a:rPr>
              <a:t>Disproportionately poor </a:t>
            </a:r>
          </a:p>
          <a:p>
            <a:pPr marL="1257300" lvl="1" indent="-457200">
              <a:buFont typeface="Courier New" panose="02070309020205020404" pitchFamily="49" charset="0"/>
              <a:buChar char="o"/>
            </a:pPr>
            <a:r>
              <a:rPr lang="en-US" sz="2800" dirty="0">
                <a:solidFill>
                  <a:schemeClr val="accent1">
                    <a:lumMod val="75000"/>
                  </a:schemeClr>
                </a:solidFill>
                <a:latin typeface="+mj-lt"/>
              </a:rPr>
              <a:t>Live in unsafe housing and </a:t>
            </a:r>
          </a:p>
          <a:p>
            <a:pPr marL="1257300" lvl="1" indent="-457200">
              <a:buFont typeface="Courier New" panose="02070309020205020404" pitchFamily="49" charset="0"/>
              <a:buChar char="o"/>
            </a:pPr>
            <a:r>
              <a:rPr lang="en-US" sz="2800" dirty="0">
                <a:solidFill>
                  <a:schemeClr val="accent1">
                    <a:lumMod val="75000"/>
                  </a:schemeClr>
                </a:solidFill>
                <a:latin typeface="+mj-lt"/>
              </a:rPr>
              <a:t>Lack access to healthcare services</a:t>
            </a: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As a result, minority groups tend to have poor health status and outcomes compared to the dominant group</a:t>
            </a:r>
          </a:p>
          <a:p>
            <a:endParaRPr lang="en-US" sz="900" dirty="0">
              <a:latin typeface="Book Antiqua" panose="02040602050305030304" pitchFamily="18" charset="0"/>
            </a:endParaRPr>
          </a:p>
          <a:p>
            <a:pPr marL="342900" indent="-34290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2635541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Structural Discrimination and Health Inequities, pt. 2</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604431"/>
            <a:ext cx="8693426" cy="4461041"/>
          </a:xfrm>
        </p:spPr>
        <p:txBody>
          <a:bodyPr/>
          <a:lstStyle/>
          <a:p>
            <a:pPr marL="342900" indent="-342900">
              <a:buFont typeface="Wingdings" pitchFamily="2" charset="2"/>
              <a:buChar char="§"/>
            </a:pPr>
            <a:r>
              <a:rPr lang="en-US" sz="3200" dirty="0">
                <a:solidFill>
                  <a:schemeClr val="accent1">
                    <a:lumMod val="75000"/>
                  </a:schemeClr>
                </a:solidFill>
              </a:rPr>
              <a:t>In large part because of structural discrimination, minority groups tend to have: </a:t>
            </a:r>
          </a:p>
          <a:p>
            <a:pPr marL="1143000" lvl="1">
              <a:buFont typeface="Wingdings" pitchFamily="2" charset="2"/>
              <a:buChar char="§"/>
            </a:pPr>
            <a:r>
              <a:rPr lang="en-US" sz="3200" dirty="0">
                <a:solidFill>
                  <a:schemeClr val="accent1">
                    <a:lumMod val="75000"/>
                  </a:schemeClr>
                </a:solidFill>
              </a:rPr>
              <a:t>higher rates of chronic diseases and poor health status</a:t>
            </a:r>
          </a:p>
          <a:p>
            <a:pPr marL="1143000" lvl="1">
              <a:buFont typeface="Wingdings" pitchFamily="2" charset="2"/>
              <a:buChar char="§"/>
            </a:pPr>
            <a:r>
              <a:rPr lang="en-US" sz="3200" dirty="0">
                <a:solidFill>
                  <a:schemeClr val="accent1">
                    <a:lumMod val="75000"/>
                  </a:schemeClr>
                </a:solidFill>
                <a:cs typeface="Book Antique (Body)"/>
              </a:rPr>
              <a:t>lower life expectancy</a:t>
            </a:r>
          </a:p>
          <a:p>
            <a:pPr marL="1143000" lvl="1">
              <a:buFont typeface="Wingdings" pitchFamily="2" charset="2"/>
              <a:buChar char="§"/>
            </a:pPr>
            <a:endParaRPr lang="en-US" sz="1600" dirty="0">
              <a:solidFill>
                <a:schemeClr val="accent1">
                  <a:lumMod val="75000"/>
                </a:schemeClr>
              </a:solidFill>
              <a:cs typeface="Book Antique (Body)"/>
            </a:endParaRPr>
          </a:p>
          <a:p>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2090294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a:xfrm>
            <a:off x="609600" y="380008"/>
            <a:ext cx="10972800" cy="452918"/>
          </a:xfrm>
        </p:spPr>
        <p:txBody>
          <a:bodyPr>
            <a:noAutofit/>
          </a:bodyPr>
          <a:lstStyle/>
          <a:p>
            <a:pPr algn="ctr"/>
            <a:r>
              <a:rPr lang="en-US" sz="3000" dirty="0"/>
              <a:t>Structural Discrimination and Health Inequities, </a:t>
            </a:r>
            <a:r>
              <a:rPr lang="en-US" sz="3200" dirty="0"/>
              <a:t>pt. 3</a:t>
            </a:r>
            <a:endParaRPr lang="en-US" sz="3000" dirty="0"/>
          </a:p>
        </p:txBody>
      </p:sp>
      <p:sp>
        <p:nvSpPr>
          <p:cNvPr id="10" name="TextBox 9">
            <a:extLst>
              <a:ext uri="{FF2B5EF4-FFF2-40B4-BE49-F238E27FC236}">
                <a16:creationId xmlns:a16="http://schemas.microsoft.com/office/drawing/2014/main" id="{5C434607-4832-713A-360B-154781B1E2EC}"/>
              </a:ext>
            </a:extLst>
          </p:cNvPr>
          <p:cNvSpPr txBox="1"/>
          <p:nvPr/>
        </p:nvSpPr>
        <p:spPr>
          <a:xfrm>
            <a:off x="2399016" y="6470344"/>
            <a:ext cx="6215864" cy="369332"/>
          </a:xfrm>
          <a:prstGeom prst="rect">
            <a:avLst/>
          </a:prstGeom>
          <a:noFill/>
        </p:spPr>
        <p:txBody>
          <a:bodyPr wrap="square">
            <a:spAutoFit/>
          </a:bodyPr>
          <a:lstStyle/>
          <a:p>
            <a:pPr algn="ctr"/>
            <a:r>
              <a:rPr lang="en-US" sz="1800" dirty="0">
                <a:solidFill>
                  <a:schemeClr val="accent1">
                    <a:lumMod val="75000"/>
                  </a:schemeClr>
                </a:solidFill>
                <a:latin typeface="+mj-lt"/>
              </a:rPr>
              <a:t>Copyright © 2022 by Ruqaiijah Yearby.  All rights reserved. </a:t>
            </a:r>
          </a:p>
        </p:txBody>
      </p:sp>
      <p:pic>
        <p:nvPicPr>
          <p:cNvPr id="13" name="Content Placeholder 12" descr="Figure showing the properties with severe health-related housing violations by zip code in the City of Saint Louis. The violations include lack of a working toilet and plumbing to wash one's hands">
            <a:extLst>
              <a:ext uri="{FF2B5EF4-FFF2-40B4-BE49-F238E27FC236}">
                <a16:creationId xmlns:a16="http://schemas.microsoft.com/office/drawing/2014/main" id="{8D9BBBAA-8EA6-B245-276A-AA2EEBE34DBD}"/>
              </a:ext>
              <a:ext uri="{C183D7F6-B498-43B3-948B-1728B52AA6E4}">
                <adec:decorative xmlns:adec="http://schemas.microsoft.com/office/drawing/2017/decorative" val="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805" r="1" b="1"/>
          <a:stretch/>
        </p:blipFill>
        <p:spPr bwMode="auto">
          <a:xfrm>
            <a:off x="129050" y="877720"/>
            <a:ext cx="3782740" cy="5373812"/>
          </a:xfrm>
          <a:prstGeom prst="rect">
            <a:avLst/>
          </a:prstGeom>
          <a:noFill/>
        </p:spPr>
      </p:pic>
      <p:pic>
        <p:nvPicPr>
          <p:cNvPr id="14" name="Picture 13" descr="Figure showing the racial segregation of zip codes in the city of Saint Louis.">
            <a:extLst>
              <a:ext uri="{FF2B5EF4-FFF2-40B4-BE49-F238E27FC236}">
                <a16:creationId xmlns:a16="http://schemas.microsoft.com/office/drawing/2014/main" id="{2C6CEF48-1E80-1124-EFF9-E8C8A39E16DA}"/>
              </a:ext>
            </a:extLst>
          </p:cNvPr>
          <p:cNvPicPr>
            <a:picLocks noChangeAspect="1"/>
          </p:cNvPicPr>
          <p:nvPr/>
        </p:nvPicPr>
        <p:blipFill rotWithShape="1">
          <a:blip r:embed="rId4">
            <a:extLst>
              <a:ext uri="{28A0092B-C50C-407E-A947-70E740481C1C}">
                <a14:useLocalDpi xmlns:a14="http://schemas.microsoft.com/office/drawing/2010/main" val="0"/>
              </a:ext>
            </a:extLst>
          </a:blip>
          <a:srcRect l="834" r="1" b="1"/>
          <a:stretch/>
        </p:blipFill>
        <p:spPr bwMode="auto">
          <a:xfrm>
            <a:off x="3911790" y="882807"/>
            <a:ext cx="4038603" cy="5418607"/>
          </a:xfrm>
          <a:prstGeom prst="rect">
            <a:avLst/>
          </a:prstGeom>
          <a:noFill/>
        </p:spPr>
      </p:pic>
      <p:pic>
        <p:nvPicPr>
          <p:cNvPr id="15" name="Picture 14" descr="Figure showing the highest rates of covid-19 infection by zip code in the city of Saint Louis in May 2020. Some of the zip codes with the highest rates of infections also have the highest rates of health-related housing violations and racial segregation.">
            <a:extLst>
              <a:ext uri="{FF2B5EF4-FFF2-40B4-BE49-F238E27FC236}">
                <a16:creationId xmlns:a16="http://schemas.microsoft.com/office/drawing/2014/main" id="{F3B057AD-655C-A14D-4464-8380E59627D4}"/>
              </a:ext>
            </a:extLst>
          </p:cNvPr>
          <p:cNvPicPr>
            <a:picLocks noChangeAspect="1"/>
          </p:cNvPicPr>
          <p:nvPr/>
        </p:nvPicPr>
        <p:blipFill rotWithShape="1">
          <a:blip r:embed="rId5">
            <a:extLst>
              <a:ext uri="{28A0092B-C50C-407E-A947-70E740481C1C}">
                <a14:useLocalDpi xmlns:a14="http://schemas.microsoft.com/office/drawing/2010/main" val="0"/>
              </a:ext>
            </a:extLst>
          </a:blip>
          <a:srcRect t="8125" b="5879"/>
          <a:stretch/>
        </p:blipFill>
        <p:spPr bwMode="auto">
          <a:xfrm>
            <a:off x="7950393" y="877720"/>
            <a:ext cx="4076700" cy="5271924"/>
          </a:xfrm>
          <a:prstGeom prst="rect">
            <a:avLst/>
          </a:prstGeom>
          <a:noFill/>
        </p:spPr>
      </p:pic>
    </p:spTree>
    <p:extLst>
      <p:ext uri="{BB962C8B-B14F-4D97-AF65-F5344CB8AC3E}">
        <p14:creationId xmlns:p14="http://schemas.microsoft.com/office/powerpoint/2010/main" val="3851950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a:xfrm>
            <a:off x="373295" y="-32105"/>
            <a:ext cx="10972800" cy="452918"/>
          </a:xfrm>
        </p:spPr>
        <p:txBody>
          <a:bodyPr>
            <a:normAutofit fontScale="90000"/>
          </a:bodyPr>
          <a:lstStyle/>
          <a:p>
            <a:pPr algn="ctr"/>
            <a:r>
              <a:rPr lang="en-US" dirty="0"/>
              <a:t>Revised Social Determinants of Health Model ©</a:t>
            </a:r>
          </a:p>
        </p:txBody>
      </p:sp>
      <p:sp>
        <p:nvSpPr>
          <p:cNvPr id="10" name="TextBox 9">
            <a:extLst>
              <a:ext uri="{FF2B5EF4-FFF2-40B4-BE49-F238E27FC236}">
                <a16:creationId xmlns:a16="http://schemas.microsoft.com/office/drawing/2014/main" id="{5C434607-4832-713A-360B-154781B1E2EC}"/>
              </a:ext>
            </a:extLst>
          </p:cNvPr>
          <p:cNvSpPr txBox="1"/>
          <p:nvPr/>
        </p:nvSpPr>
        <p:spPr>
          <a:xfrm>
            <a:off x="2399016" y="6470344"/>
            <a:ext cx="6215864" cy="369332"/>
          </a:xfrm>
          <a:prstGeom prst="rect">
            <a:avLst/>
          </a:prstGeom>
          <a:noFill/>
        </p:spPr>
        <p:txBody>
          <a:bodyPr wrap="square">
            <a:spAutoFit/>
          </a:bodyPr>
          <a:lstStyle/>
          <a:p>
            <a:pPr algn="ctr"/>
            <a:r>
              <a:rPr lang="en-US" sz="1800" dirty="0">
                <a:solidFill>
                  <a:schemeClr val="accent1">
                    <a:lumMod val="75000"/>
                  </a:schemeClr>
                </a:solidFill>
                <a:latin typeface="+mj-lt"/>
              </a:rPr>
              <a:t>Copyright © 2022 by Ruqaiijah Yearby.  All rights reserved. </a:t>
            </a:r>
          </a:p>
        </p:txBody>
      </p:sp>
      <p:pic>
        <p:nvPicPr>
          <p:cNvPr id="16" name="Content Placeholder 15" descr="Diagram showing that structural discrimination and law cause inequities in the social determinants of health that are associated with poor health outcomes.">
            <a:extLst>
              <a:ext uri="{FF2B5EF4-FFF2-40B4-BE49-F238E27FC236}">
                <a16:creationId xmlns:a16="http://schemas.microsoft.com/office/drawing/2014/main" id="{C9CD576F-8F95-E841-3711-22326B3BEE4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9675" y="449882"/>
            <a:ext cx="10515599" cy="6056909"/>
          </a:xfrm>
        </p:spPr>
      </p:pic>
    </p:spTree>
    <p:extLst>
      <p:ext uri="{BB962C8B-B14F-4D97-AF65-F5344CB8AC3E}">
        <p14:creationId xmlns:p14="http://schemas.microsoft.com/office/powerpoint/2010/main" val="1986729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Structural Discrimination and Crisis Standards of Care (CSC), pt. 1</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604431"/>
            <a:ext cx="8693426" cy="4461041"/>
          </a:xfrm>
        </p:spPr>
        <p:txBody>
          <a:bodyPr/>
          <a:lstStyle/>
          <a:p>
            <a:pPr marL="342900" indent="-342900">
              <a:buFont typeface="Wingdings" pitchFamily="2" charset="2"/>
              <a:buChar char="§"/>
            </a:pPr>
            <a:r>
              <a:rPr lang="en-US" sz="2800" dirty="0">
                <a:solidFill>
                  <a:schemeClr val="accent1">
                    <a:lumMod val="75000"/>
                  </a:schemeClr>
                </a:solidFill>
                <a:latin typeface="Arial" panose="020B0604020202020204" pitchFamily="34" charset="0"/>
                <a:cs typeface="Arial" panose="020B0604020202020204" pitchFamily="34" charset="0"/>
              </a:rPr>
              <a:t>CSC use neutral measures like the 5-year survival rate, life expectancy and the sequential organ failure assessment (SOFA) to determine which patients to prioritize for care</a:t>
            </a:r>
          </a:p>
          <a:p>
            <a:pPr marL="342900" indent="-342900">
              <a:buFont typeface="Wingdings" pitchFamily="2" charset="2"/>
              <a:buChar char="§"/>
            </a:pPr>
            <a:endParaRPr lang="en-US" sz="2800" dirty="0">
              <a:latin typeface="Arial" panose="020B0604020202020204" pitchFamily="34" charset="0"/>
              <a:cs typeface="Arial" panose="020B0604020202020204" pitchFamily="34" charset="0"/>
            </a:endParaRPr>
          </a:p>
          <a:p>
            <a:pPr marL="342900" indent="-342900">
              <a:buFont typeface="Wingdings" pitchFamily="2" charset="2"/>
              <a:buChar char="§"/>
            </a:pPr>
            <a:r>
              <a:rPr lang="en-US" sz="2800" dirty="0">
                <a:solidFill>
                  <a:schemeClr val="accent1">
                    <a:lumMod val="75000"/>
                  </a:schemeClr>
                </a:solidFill>
                <a:latin typeface="Arial" panose="020B0604020202020204" pitchFamily="34" charset="0"/>
                <a:cs typeface="Arial" panose="020B0604020202020204" pitchFamily="34" charset="0"/>
              </a:rPr>
              <a:t>CSC disadvantage minority groups because they tend to have worse 5-year survival rates, life expectancy, and SOFA scores than the dominant group</a:t>
            </a:r>
          </a:p>
          <a:p>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1746623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Structural Discrimination and CSC, pt. 2</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943947"/>
            <a:ext cx="8693426" cy="4121525"/>
          </a:xfrm>
        </p:spPr>
        <p:txBody>
          <a:bodyPr/>
          <a:lstStyle/>
          <a:p>
            <a:pPr marL="342900" indent="-342900">
              <a:buFont typeface="Wingdings" pitchFamily="2" charset="2"/>
              <a:buChar char="§"/>
            </a:pPr>
            <a:r>
              <a:rPr lang="en-US" sz="3200" dirty="0">
                <a:solidFill>
                  <a:schemeClr val="accent1">
                    <a:lumMod val="75000"/>
                  </a:schemeClr>
                </a:solidFill>
                <a:latin typeface="Arial" panose="020B0604020202020204" pitchFamily="34" charset="0"/>
                <a:cs typeface="Arial" panose="020B0604020202020204" pitchFamily="34" charset="0"/>
              </a:rPr>
              <a:t>Minority groups often are not involved in the development or implementation of CSC</a:t>
            </a:r>
          </a:p>
          <a:p>
            <a:pPr marL="342900" indent="-342900">
              <a:buFont typeface="Wingdings" pitchFamily="2" charset="2"/>
              <a:buChar char="§"/>
            </a:pPr>
            <a:endParaRPr lang="en-US" sz="3200" dirty="0">
              <a:latin typeface="Arial" panose="020B0604020202020204" pitchFamily="34" charset="0"/>
              <a:cs typeface="Arial" panose="020B0604020202020204" pitchFamily="34" charset="0"/>
            </a:endParaRPr>
          </a:p>
          <a:p>
            <a:pPr marL="342900" indent="-342900">
              <a:buFont typeface="Wingdings" pitchFamily="2" charset="2"/>
              <a:buChar char="§"/>
            </a:pPr>
            <a:r>
              <a:rPr lang="en-US" sz="3200" dirty="0">
                <a:solidFill>
                  <a:schemeClr val="accent1">
                    <a:lumMod val="75000"/>
                  </a:schemeClr>
                </a:solidFill>
                <a:latin typeface="Arial" panose="020B0604020202020204" pitchFamily="34" charset="0"/>
                <a:cs typeface="Arial" panose="020B0604020202020204" pitchFamily="34" charset="0"/>
              </a:rPr>
              <a:t>Thus, their needs and experiences are often ignored or discounted</a:t>
            </a:r>
          </a:p>
          <a:p>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7737262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5227E2-277D-482C-AA67-A283FEF8402D}"/>
              </a:ext>
            </a:extLst>
          </p:cNvPr>
          <p:cNvSpPr>
            <a:spLocks noGrp="1"/>
          </p:cNvSpPr>
          <p:nvPr>
            <p:ph type="body" sz="quarter" idx="11"/>
          </p:nvPr>
        </p:nvSpPr>
        <p:spPr>
          <a:xfrm>
            <a:off x="672606" y="2880360"/>
            <a:ext cx="10528300" cy="1097280"/>
          </a:xfrm>
        </p:spPr>
        <p:txBody>
          <a:bodyPr/>
          <a:lstStyle/>
          <a:p>
            <a:pPr algn="ctr"/>
            <a:r>
              <a:rPr lang="en-US" dirty="0">
                <a:solidFill>
                  <a:schemeClr val="accent1">
                    <a:lumMod val="75000"/>
                  </a:schemeClr>
                </a:solidFill>
              </a:rPr>
              <a:t>Take a 5-minute break</a:t>
            </a:r>
            <a:endParaRPr lang="en-US" dirty="0"/>
          </a:p>
        </p:txBody>
      </p:sp>
    </p:spTree>
    <p:extLst>
      <p:ext uri="{BB962C8B-B14F-4D97-AF65-F5344CB8AC3E}">
        <p14:creationId xmlns:p14="http://schemas.microsoft.com/office/powerpoint/2010/main" val="2531592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9704-9341-4113-89D0-4C76FB68D257}"/>
              </a:ext>
            </a:extLst>
          </p:cNvPr>
          <p:cNvSpPr>
            <a:spLocks noGrp="1"/>
          </p:cNvSpPr>
          <p:nvPr>
            <p:ph type="title"/>
          </p:nvPr>
        </p:nvSpPr>
        <p:spPr>
          <a:xfrm>
            <a:off x="1981200" y="52383"/>
            <a:ext cx="8229600" cy="1439862"/>
          </a:xfrm>
        </p:spPr>
        <p:txBody>
          <a:bodyPr/>
          <a:lstStyle/>
          <a:p>
            <a:r>
              <a:rPr lang="en-US" sz="4400" dirty="0">
                <a:latin typeface="Arial" panose="020B0604020202020204" pitchFamily="34" charset="0"/>
                <a:cs typeface="Arial" panose="020B0604020202020204" pitchFamily="34" charset="0"/>
              </a:rPr>
              <a:t>Interpretation</a:t>
            </a:r>
          </a:p>
        </p:txBody>
      </p:sp>
      <p:sp>
        <p:nvSpPr>
          <p:cNvPr id="4" name="TextBox 3">
            <a:extLst>
              <a:ext uri="{FF2B5EF4-FFF2-40B4-BE49-F238E27FC236}">
                <a16:creationId xmlns:a16="http://schemas.microsoft.com/office/drawing/2014/main" id="{3B26D755-A558-43EE-88BB-64D1A31F6CBA}"/>
              </a:ext>
            </a:extLst>
          </p:cNvPr>
          <p:cNvSpPr txBox="1"/>
          <p:nvPr/>
        </p:nvSpPr>
        <p:spPr>
          <a:xfrm>
            <a:off x="2462306" y="4756846"/>
            <a:ext cx="7655860" cy="3323987"/>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accent1">
                    <a:lumMod val="75000"/>
                  </a:schemeClr>
                </a:solidFill>
                <a:latin typeface="Arial" panose="020B0604020202020204" pitchFamily="34" charset="0"/>
                <a:cs typeface="Arial" panose="020B0604020202020204" pitchFamily="34" charset="0"/>
              </a:rPr>
              <a:t>Click the globe to enable interpretation options.  </a:t>
            </a:r>
          </a:p>
          <a:p>
            <a:pPr marL="285750" indent="-285750">
              <a:buFont typeface="Arial" panose="020B0604020202020204" pitchFamily="34" charset="0"/>
              <a:buChar char="•"/>
            </a:pPr>
            <a:r>
              <a:rPr lang="en-US" sz="2400" dirty="0">
                <a:solidFill>
                  <a:schemeClr val="accent1">
                    <a:lumMod val="75000"/>
                  </a:schemeClr>
                </a:solidFill>
                <a:latin typeface="Arial" panose="020B0604020202020204" pitchFamily="34" charset="0"/>
                <a:cs typeface="Arial" panose="020B0604020202020204" pitchFamily="34" charset="0"/>
              </a:rPr>
              <a:t>Select the language. </a:t>
            </a:r>
          </a:p>
          <a:p>
            <a:pPr marL="285750" indent="-285750">
              <a:buFont typeface="Arial" panose="020B0604020202020204" pitchFamily="34" charset="0"/>
              <a:buChar char="•"/>
            </a:pPr>
            <a:r>
              <a:rPr lang="en-US" sz="2400" dirty="0">
                <a:solidFill>
                  <a:schemeClr val="accent1">
                    <a:lumMod val="75000"/>
                  </a:schemeClr>
                </a:solidFill>
                <a:latin typeface="Arial" panose="020B0604020202020204" pitchFamily="34" charset="0"/>
              </a:rPr>
              <a:t>You can choose to hear the original audio at a lower volume or select “mute original audio” to stop hearing the original audio.</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pic>
        <p:nvPicPr>
          <p:cNvPr id="11" name="Picture 10" descr="This is a picture of the Zoom control panel, gray words on a black background. Circle surrounding Interpretation globe logo. The arrow next to Interpretation is clicked and shows a menu with the options: for Off, English, Russian and manage language interpretation.">
            <a:extLst>
              <a:ext uri="{FF2B5EF4-FFF2-40B4-BE49-F238E27FC236}">
                <a16:creationId xmlns:a16="http://schemas.microsoft.com/office/drawing/2014/main" id="{9ECC22C3-F7FA-46FC-80AA-43FD3D16926D}"/>
              </a:ext>
            </a:extLst>
          </p:cNvPr>
          <p:cNvPicPr>
            <a:picLocks noChangeAspect="1"/>
          </p:cNvPicPr>
          <p:nvPr/>
        </p:nvPicPr>
        <p:blipFill>
          <a:blip r:embed="rId3"/>
          <a:stretch>
            <a:fillRect/>
          </a:stretch>
        </p:blipFill>
        <p:spPr>
          <a:xfrm>
            <a:off x="4015184" y="862916"/>
            <a:ext cx="4161632" cy="3616325"/>
          </a:xfrm>
          <a:prstGeom prst="rect">
            <a:avLst/>
          </a:prstGeom>
        </p:spPr>
      </p:pic>
      <p:sp>
        <p:nvSpPr>
          <p:cNvPr id="12" name="Oval 11">
            <a:extLst>
              <a:ext uri="{FF2B5EF4-FFF2-40B4-BE49-F238E27FC236}">
                <a16:creationId xmlns:a16="http://schemas.microsoft.com/office/drawing/2014/main" id="{440E73C8-D4BC-403F-BC06-4DC5E309120F}"/>
              </a:ext>
              <a:ext uri="{C183D7F6-B498-43B3-948B-1728B52AA6E4}">
                <adec:decorative xmlns:adec="http://schemas.microsoft.com/office/drawing/2017/decorative" val="1"/>
              </a:ext>
            </a:extLst>
          </p:cNvPr>
          <p:cNvSpPr/>
          <p:nvPr/>
        </p:nvSpPr>
        <p:spPr>
          <a:xfrm>
            <a:off x="4771213" y="3720312"/>
            <a:ext cx="1425640" cy="921124"/>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3061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5227E2-277D-482C-AA67-A283FEF8402D}"/>
              </a:ext>
            </a:extLst>
          </p:cNvPr>
          <p:cNvSpPr>
            <a:spLocks noGrp="1"/>
          </p:cNvSpPr>
          <p:nvPr>
            <p:ph type="body" sz="quarter" idx="11"/>
          </p:nvPr>
        </p:nvSpPr>
        <p:spPr>
          <a:xfrm>
            <a:off x="672606" y="2880360"/>
            <a:ext cx="10528300" cy="1097280"/>
          </a:xfrm>
        </p:spPr>
        <p:txBody>
          <a:bodyPr/>
          <a:lstStyle/>
          <a:p>
            <a:pPr algn="ctr"/>
            <a:r>
              <a:rPr lang="en-US" dirty="0">
                <a:solidFill>
                  <a:schemeClr val="accent1">
                    <a:lumMod val="75000"/>
                  </a:schemeClr>
                </a:solidFill>
              </a:rPr>
              <a:t>Disadvantage Indices</a:t>
            </a:r>
            <a:endParaRPr lang="en-US" dirty="0"/>
          </a:p>
        </p:txBody>
      </p:sp>
    </p:spTree>
    <p:extLst>
      <p:ext uri="{BB962C8B-B14F-4D97-AF65-F5344CB8AC3E}">
        <p14:creationId xmlns:p14="http://schemas.microsoft.com/office/powerpoint/2010/main" val="2313816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a:xfrm>
            <a:off x="609600" y="146197"/>
            <a:ext cx="8693426" cy="1143000"/>
          </a:xfrm>
        </p:spPr>
        <p:txBody>
          <a:bodyPr/>
          <a:lstStyle/>
          <a:p>
            <a:r>
              <a:rPr lang="en-US" dirty="0"/>
              <a:t>Disadvantage Indices</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263721"/>
            <a:ext cx="8693426" cy="4534623"/>
          </a:xfrm>
        </p:spPr>
        <p:txBody>
          <a:bodyPr/>
          <a:lstStyle/>
          <a:p>
            <a:pPr marL="342900" indent="-342900">
              <a:buFont typeface="Wingdings" pitchFamily="2" charset="2"/>
              <a:buChar char="§"/>
            </a:pPr>
            <a:r>
              <a:rPr lang="en-US" sz="2800" dirty="0">
                <a:solidFill>
                  <a:schemeClr val="accent1">
                    <a:lumMod val="75000"/>
                  </a:schemeClr>
                </a:solidFill>
                <a:latin typeface="+mj-lt"/>
              </a:rPr>
              <a:t>Indices created by the government to measure disadvantage at different geographical levels </a:t>
            </a: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Used to distribute resources during natural or man-made disasters or disease outbreaks  </a:t>
            </a:r>
            <a:endParaRPr lang="en-US" sz="2800" dirty="0">
              <a:solidFill>
                <a:schemeClr val="accent1">
                  <a:lumMod val="75000"/>
                </a:schemeClr>
              </a:solidFill>
              <a:latin typeface="+mj-lt"/>
              <a:cs typeface="Book Antique (Body)"/>
            </a:endParaRPr>
          </a:p>
          <a:p>
            <a:pPr marL="342900" indent="-342900">
              <a:buFont typeface="Wingdings" pitchFamily="2" charset="2"/>
              <a:buChar char="§"/>
            </a:pPr>
            <a:endParaRPr lang="en-US" sz="1600" dirty="0">
              <a:solidFill>
                <a:schemeClr val="accent1">
                  <a:lumMod val="75000"/>
                </a:schemeClr>
              </a:solidFill>
              <a:latin typeface="+mj-lt"/>
              <a:cs typeface="Book Antique (Body)"/>
            </a:endParaRPr>
          </a:p>
          <a:p>
            <a:pPr marL="342900" indent="-342900">
              <a:buFont typeface="Wingdings" pitchFamily="2" charset="2"/>
              <a:buChar char="§"/>
            </a:pPr>
            <a:r>
              <a:rPr lang="en-US" altLang="ja-JP" sz="2800" dirty="0">
                <a:solidFill>
                  <a:schemeClr val="accent1">
                    <a:lumMod val="75000"/>
                  </a:schemeClr>
                </a:solidFill>
                <a:latin typeface="+mj-lt"/>
                <a:cs typeface="Book Antique (Body)"/>
              </a:rPr>
              <a:t>Some indices include social categories like disability status and race to determine disadvantage, while others focus on access to resources to determine disadvantage</a:t>
            </a:r>
          </a:p>
          <a:p>
            <a:pPr marL="342900" indent="-342900">
              <a:buFont typeface="Wingdings" pitchFamily="2" charset="2"/>
              <a:buChar char="§"/>
            </a:pPr>
            <a:endParaRPr lang="en-US" altLang="ja-JP" sz="2800" dirty="0">
              <a:solidFill>
                <a:schemeClr val="accent1">
                  <a:lumMod val="75000"/>
                </a:schemeClr>
              </a:solidFill>
              <a:latin typeface="+mj-lt"/>
              <a:cs typeface="Book Antique (Body)"/>
            </a:endParaRPr>
          </a:p>
          <a:p>
            <a:pPr>
              <a:buFont typeface="Wingdings" charset="2"/>
              <a:buChar char="v"/>
            </a:pPr>
            <a:endParaRPr lang="en-US" sz="900" dirty="0">
              <a:latin typeface="Book Antiqua" panose="02040602050305030304" pitchFamily="18" charset="0"/>
            </a:endParaRPr>
          </a:p>
          <a:p>
            <a:pPr marL="342900" indent="-34290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3593779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a:xfrm>
            <a:off x="373295" y="-32105"/>
            <a:ext cx="10972800" cy="452918"/>
          </a:xfrm>
        </p:spPr>
        <p:txBody>
          <a:bodyPr>
            <a:normAutofit fontScale="90000"/>
          </a:bodyPr>
          <a:lstStyle/>
          <a:p>
            <a:pPr algn="ctr"/>
            <a:r>
              <a:rPr lang="en-US" dirty="0"/>
              <a:t>Social Vulnerability Index</a:t>
            </a:r>
          </a:p>
        </p:txBody>
      </p:sp>
      <p:pic>
        <p:nvPicPr>
          <p:cNvPr id="5" name="Content Placeholder 4" descr="Diagram of the factors used in the Social Vulnerability Index to determine disadvantage.Factors include socioeconomic status, household composition and disability, minority status and language, and housing type and transportation">
            <a:extLst>
              <a:ext uri="{FF2B5EF4-FFF2-40B4-BE49-F238E27FC236}">
                <a16:creationId xmlns:a16="http://schemas.microsoft.com/office/drawing/2014/main" id="{01E380A5-7847-1F44-0BB6-9266896E8CB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81555" y="397496"/>
            <a:ext cx="7500135" cy="6433941"/>
          </a:xfrm>
        </p:spPr>
      </p:pic>
    </p:spTree>
    <p:extLst>
      <p:ext uri="{BB962C8B-B14F-4D97-AF65-F5344CB8AC3E}">
        <p14:creationId xmlns:p14="http://schemas.microsoft.com/office/powerpoint/2010/main" val="29826247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a:xfrm>
            <a:off x="373295" y="-32105"/>
            <a:ext cx="10972800" cy="452918"/>
          </a:xfrm>
        </p:spPr>
        <p:txBody>
          <a:bodyPr>
            <a:normAutofit fontScale="90000"/>
          </a:bodyPr>
          <a:lstStyle/>
          <a:p>
            <a:pPr algn="ctr"/>
            <a:r>
              <a:rPr lang="en-US" dirty="0"/>
              <a:t>Area Depravation Index</a:t>
            </a:r>
          </a:p>
        </p:txBody>
      </p:sp>
      <p:pic>
        <p:nvPicPr>
          <p:cNvPr id="9" name="Content Placeholder 8" descr="Table of factors used to determine disadvantage in the area deprivation index. Factors include education, income/employment, housing, and household characteristics&#10;">
            <a:extLst>
              <a:ext uri="{FF2B5EF4-FFF2-40B4-BE49-F238E27FC236}">
                <a16:creationId xmlns:a16="http://schemas.microsoft.com/office/drawing/2014/main" id="{35C1B5E8-1667-9274-377B-5E25E2606BF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74689" y="420813"/>
            <a:ext cx="8486454" cy="6315341"/>
          </a:xfrm>
        </p:spPr>
      </p:pic>
    </p:spTree>
    <p:extLst>
      <p:ext uri="{BB962C8B-B14F-4D97-AF65-F5344CB8AC3E}">
        <p14:creationId xmlns:p14="http://schemas.microsoft.com/office/powerpoint/2010/main" val="39253357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Indices Pair Share Questions</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p:txBody>
          <a:bodyPr/>
          <a:lstStyle/>
          <a:p>
            <a:pPr marL="342900" indent="-342900">
              <a:buFont typeface="Wingdings" pitchFamily="2" charset="2"/>
              <a:buChar char="§"/>
            </a:pPr>
            <a:r>
              <a:rPr lang="en-US" sz="3200" dirty="0">
                <a:solidFill>
                  <a:schemeClr val="accent1">
                    <a:lumMod val="75000"/>
                  </a:schemeClr>
                </a:solidFill>
                <a:latin typeface="+mj-lt"/>
              </a:rPr>
              <a:t>What do you like about the indices?</a:t>
            </a:r>
          </a:p>
          <a:p>
            <a:pPr marL="342900" indent="-342900">
              <a:buFont typeface="Wingdings" pitchFamily="2" charset="2"/>
              <a:buChar char="§"/>
            </a:pPr>
            <a:endParaRPr lang="en-US" sz="3200" dirty="0">
              <a:solidFill>
                <a:schemeClr val="accent1">
                  <a:lumMod val="75000"/>
                </a:schemeClr>
              </a:solidFill>
              <a:latin typeface="+mj-lt"/>
            </a:endParaRPr>
          </a:p>
          <a:p>
            <a:pPr marL="342900" indent="-342900">
              <a:buFont typeface="Wingdings" pitchFamily="2" charset="2"/>
              <a:buChar char="§"/>
            </a:pPr>
            <a:r>
              <a:rPr lang="en-US" sz="3200" dirty="0">
                <a:solidFill>
                  <a:schemeClr val="accent1">
                    <a:lumMod val="75000"/>
                  </a:schemeClr>
                </a:solidFill>
                <a:latin typeface="+mj-lt"/>
              </a:rPr>
              <a:t>Do the indices capture your personal experience?</a:t>
            </a:r>
          </a:p>
          <a:p>
            <a:pPr marL="342900" indent="-342900">
              <a:buFont typeface="Wingdings" pitchFamily="2" charset="2"/>
              <a:buChar char="§"/>
            </a:pPr>
            <a:endParaRPr lang="en-US" sz="3200" dirty="0">
              <a:solidFill>
                <a:schemeClr val="accent1">
                  <a:lumMod val="75000"/>
                </a:schemeClr>
              </a:solidFill>
              <a:latin typeface="+mj-lt"/>
            </a:endParaRPr>
          </a:p>
          <a:p>
            <a:pPr marL="342900" indent="-342900">
              <a:buFont typeface="Wingdings" pitchFamily="2" charset="2"/>
              <a:buChar char="§"/>
            </a:pPr>
            <a:r>
              <a:rPr lang="en-US" sz="3200" dirty="0">
                <a:solidFill>
                  <a:schemeClr val="accent1">
                    <a:lumMod val="75000"/>
                  </a:schemeClr>
                </a:solidFill>
                <a:latin typeface="+mj-lt"/>
              </a:rPr>
              <a:t>Do the indices include all the barriers your community experiences?</a:t>
            </a:r>
          </a:p>
          <a:p>
            <a:endParaRPr lang="en-US" sz="900" dirty="0">
              <a:latin typeface="Book Antiqua" panose="02040602050305030304" pitchFamily="18" charset="0"/>
            </a:endParaRPr>
          </a:p>
          <a:p>
            <a:pPr marL="342900" indent="-34290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415950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Disadvantage Indices and decision-making</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522020"/>
            <a:ext cx="8693426" cy="4543452"/>
          </a:xfrm>
        </p:spPr>
        <p:txBody>
          <a:bodyPr/>
          <a:lstStyle/>
          <a:p>
            <a:pPr marL="342900" indent="-342900">
              <a:buFont typeface="Wingdings" pitchFamily="2" charset="2"/>
              <a:buChar char="§"/>
            </a:pPr>
            <a:r>
              <a:rPr lang="en-US" sz="2800" dirty="0">
                <a:solidFill>
                  <a:schemeClr val="accent1">
                    <a:lumMod val="75000"/>
                  </a:schemeClr>
                </a:solidFill>
                <a:latin typeface="+mj-lt"/>
              </a:rPr>
              <a:t>Disadvantage Indices were used during the Covid-19 vaccine allocation and distribution process</a:t>
            </a:r>
            <a:endParaRPr lang="en-US" sz="2800" dirty="0">
              <a:solidFill>
                <a:schemeClr val="accent1">
                  <a:lumMod val="75000"/>
                </a:schemeClr>
              </a:solidFill>
            </a:endParaRP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During this process, some </a:t>
            </a:r>
            <a:r>
              <a:rPr lang="en-US" sz="2800" dirty="0">
                <a:solidFill>
                  <a:schemeClr val="accent1">
                    <a:lumMod val="75000"/>
                  </a:schemeClr>
                </a:solidFill>
              </a:rPr>
              <a:t>governmental officials consulted with community members and often shared decision-making authority with communities </a:t>
            </a:r>
            <a:r>
              <a:rPr lang="en-US" sz="2800" dirty="0">
                <a:solidFill>
                  <a:schemeClr val="accent1">
                    <a:lumMod val="75000"/>
                  </a:schemeClr>
                </a:solidFill>
                <a:latin typeface="+mj-lt"/>
              </a:rPr>
              <a:t>to allocate and distribute vaccines</a:t>
            </a:r>
          </a:p>
          <a:p>
            <a:pPr marL="342900" indent="-342900">
              <a:buFont typeface="Wingdings" pitchFamily="2" charset="2"/>
              <a:buChar char="§"/>
            </a:pPr>
            <a:endParaRPr lang="en-US" sz="1600" dirty="0">
              <a:solidFill>
                <a:schemeClr val="accent1">
                  <a:lumMod val="75000"/>
                </a:schemeClr>
              </a:solidFill>
              <a:latin typeface="+mj-lt"/>
              <a:cs typeface="Book Antique (Body)"/>
            </a:endParaRPr>
          </a:p>
          <a:p>
            <a:pPr marL="342900" indent="-342900">
              <a:buFont typeface="Wingdings" pitchFamily="2" charset="2"/>
              <a:buChar char="§"/>
            </a:pPr>
            <a:r>
              <a:rPr lang="en-US" sz="2800" dirty="0">
                <a:solidFill>
                  <a:schemeClr val="accent1">
                    <a:lumMod val="75000"/>
                  </a:schemeClr>
                </a:solidFill>
                <a:latin typeface="+mj-lt"/>
                <a:cs typeface="Book Antique (Body)"/>
              </a:rPr>
              <a:t>Alaska is a great example</a:t>
            </a:r>
            <a:endParaRPr lang="en-US" sz="1600" dirty="0">
              <a:solidFill>
                <a:schemeClr val="accent1">
                  <a:lumMod val="75000"/>
                </a:schemeClr>
              </a:solidFill>
              <a:cs typeface="Book Antique (Body)"/>
            </a:endParaRPr>
          </a:p>
          <a:p>
            <a:pPr>
              <a:buFont typeface="Wingdings" charset="2"/>
              <a:buChar char="v"/>
            </a:pPr>
            <a:endParaRPr lang="en-US" sz="900" dirty="0">
              <a:solidFill>
                <a:schemeClr val="accent1">
                  <a:lumMod val="75000"/>
                </a:schemeClr>
              </a:solidFill>
              <a:latin typeface="+mj-lt"/>
            </a:endParaRPr>
          </a:p>
          <a:p>
            <a:pPr marL="342900" indent="-342900">
              <a:buFont typeface="Arial" panose="020B0604020202020204" pitchFamily="34" charset="0"/>
              <a:buChar char="•"/>
            </a:pPr>
            <a:endParaRPr lang="en-US" dirty="0">
              <a:solidFill>
                <a:schemeClr val="accent1">
                  <a:lumMod val="75000"/>
                </a:schemeClr>
              </a:solidFill>
              <a:latin typeface="+mj-lt"/>
            </a:endParaRPr>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4201996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Disadvantage Indices and CSC, pt. 1</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596324"/>
            <a:ext cx="8693426" cy="4469147"/>
          </a:xfrm>
        </p:spPr>
        <p:txBody>
          <a:bodyPr/>
          <a:lstStyle/>
          <a:p>
            <a:pPr marL="342900" indent="-342900">
              <a:buFont typeface="Wingdings" pitchFamily="2" charset="2"/>
              <a:buChar char="§"/>
            </a:pPr>
            <a:r>
              <a:rPr lang="en-US" sz="2800" dirty="0">
                <a:solidFill>
                  <a:schemeClr val="accent1">
                    <a:lumMod val="75000"/>
                  </a:schemeClr>
                </a:solidFill>
                <a:latin typeface="Arial" panose="020B0604020202020204" pitchFamily="34" charset="0"/>
                <a:cs typeface="Arial" panose="020B0604020202020204" pitchFamily="34" charset="0"/>
              </a:rPr>
              <a:t>Can be used to ensure that minority groups have equal access to healthcare services and treatments during a crisis</a:t>
            </a:r>
          </a:p>
          <a:p>
            <a:pPr marL="342900" indent="-342900">
              <a:buFont typeface="Wingdings" pitchFamily="2" charset="2"/>
              <a:buChar char="§"/>
            </a:pPr>
            <a:endParaRPr lang="en-US" sz="2800" dirty="0">
              <a:solidFill>
                <a:schemeClr val="accent1">
                  <a:lumMod val="75000"/>
                </a:schemeClr>
              </a:solidFill>
              <a:latin typeface="Arial" panose="020B0604020202020204" pitchFamily="34" charset="0"/>
              <a:cs typeface="Arial" panose="020B0604020202020204" pitchFamily="34" charset="0"/>
            </a:endParaRPr>
          </a:p>
          <a:p>
            <a:pPr marL="457200" indent="-457200">
              <a:buFont typeface="Wingdings" pitchFamily="2" charset="2"/>
              <a:buChar char="§"/>
            </a:pPr>
            <a:r>
              <a:rPr lang="en-US" sz="2800" dirty="0">
                <a:solidFill>
                  <a:schemeClr val="accent1">
                    <a:lumMod val="75000"/>
                  </a:schemeClr>
                </a:solidFill>
                <a:latin typeface="Arial" panose="020B0604020202020204" pitchFamily="34" charset="0"/>
                <a:cs typeface="Arial" panose="020B0604020202020204" pitchFamily="34" charset="0"/>
              </a:rPr>
              <a:t>Instead of using neutral measures that disadvantage minority groups, indices can be used to identify who is the neediest and prioritize them for care</a:t>
            </a:r>
          </a:p>
          <a:p>
            <a:pPr marL="342900" indent="-342900">
              <a:buFont typeface="Wingdings" pitchFamily="2" charset="2"/>
              <a:buChar char="§"/>
            </a:pPr>
            <a:endParaRPr lang="en-US" sz="1600" dirty="0">
              <a:solidFill>
                <a:schemeClr val="accent1">
                  <a:lumMod val="75000"/>
                </a:schemeClr>
              </a:solidFill>
              <a:latin typeface="+mj-lt"/>
            </a:endParaRPr>
          </a:p>
          <a:p>
            <a:endParaRPr lang="en-US" dirty="0">
              <a:solidFill>
                <a:schemeClr val="accent1">
                  <a:lumMod val="75000"/>
                </a:schemeClr>
              </a:solidFill>
              <a:latin typeface="+mj-lt"/>
            </a:endParaRPr>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4077372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Disadvantage Indices and CSC, pt. 2</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596324"/>
            <a:ext cx="8693426" cy="4469147"/>
          </a:xfrm>
        </p:spPr>
        <p:txBody>
          <a:bodyPr/>
          <a:lstStyle/>
          <a:p>
            <a:pPr marL="457200" indent="-457200">
              <a:buFont typeface="Wingdings" pitchFamily="2" charset="2"/>
              <a:buChar char="§"/>
            </a:pPr>
            <a:r>
              <a:rPr lang="en-US" sz="2800" dirty="0">
                <a:solidFill>
                  <a:schemeClr val="accent1">
                    <a:lumMod val="75000"/>
                  </a:schemeClr>
                </a:solidFill>
                <a:latin typeface="+mj-lt"/>
              </a:rPr>
              <a:t>Can also be used to ensure that minority groups participate in the decision-making process concerning the allocation and distribution of health care services and treatments during a crisis</a:t>
            </a:r>
            <a:endParaRPr lang="en-US" sz="900" dirty="0">
              <a:solidFill>
                <a:schemeClr val="accent1">
                  <a:lumMod val="75000"/>
                </a:schemeClr>
              </a:solidFill>
              <a:latin typeface="+mj-lt"/>
            </a:endParaRPr>
          </a:p>
          <a:p>
            <a:pPr marL="342900" indent="-342900">
              <a:buFont typeface="Arial" panose="020B0604020202020204" pitchFamily="34" charset="0"/>
              <a:buChar char="•"/>
            </a:pPr>
            <a:endParaRPr lang="en-US" dirty="0">
              <a:solidFill>
                <a:schemeClr val="accent1">
                  <a:lumMod val="75000"/>
                </a:schemeClr>
              </a:solidFill>
              <a:latin typeface="+mj-lt"/>
            </a:endParaRPr>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253838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Benefits of using Disadvantage Indices</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376738"/>
            <a:ext cx="8693426" cy="4688734"/>
          </a:xfrm>
        </p:spPr>
        <p:txBody>
          <a:bodyPr/>
          <a:lstStyle/>
          <a:p>
            <a:pPr marL="342900" indent="-342900">
              <a:buFont typeface="Wingdings" pitchFamily="2" charset="2"/>
              <a:buChar char="§"/>
            </a:pPr>
            <a:r>
              <a:rPr lang="en-US" sz="2800" dirty="0">
                <a:solidFill>
                  <a:schemeClr val="accent1">
                    <a:lumMod val="75000"/>
                  </a:schemeClr>
                </a:solidFill>
                <a:latin typeface="+mj-lt"/>
              </a:rPr>
              <a:t>Data is readily available</a:t>
            </a:r>
            <a:endParaRPr lang="en-US" sz="2800" dirty="0">
              <a:solidFill>
                <a:schemeClr val="accent1">
                  <a:lumMod val="75000"/>
                </a:schemeClr>
              </a:solidFill>
            </a:endParaRP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cs typeface="Book Antique (Body)"/>
              </a:rPr>
              <a:t>Addresses inequities caused by structural discrimination</a:t>
            </a:r>
          </a:p>
          <a:p>
            <a:pPr marL="342900" indent="-342900">
              <a:buFont typeface="Wingdings" pitchFamily="2" charset="2"/>
              <a:buChar char="§"/>
            </a:pPr>
            <a:endParaRPr lang="en-US" sz="2800" dirty="0">
              <a:solidFill>
                <a:schemeClr val="accent1">
                  <a:lumMod val="75000"/>
                </a:schemeClr>
              </a:solidFill>
              <a:latin typeface="+mj-lt"/>
              <a:cs typeface="Book Antique (Body)"/>
            </a:endParaRPr>
          </a:p>
          <a:p>
            <a:pPr marL="342900" indent="-342900">
              <a:buFont typeface="Wingdings" pitchFamily="2" charset="2"/>
              <a:buChar char="§"/>
            </a:pPr>
            <a:r>
              <a:rPr lang="en-US" sz="2800" dirty="0">
                <a:solidFill>
                  <a:schemeClr val="accent1">
                    <a:lumMod val="75000"/>
                  </a:schemeClr>
                </a:solidFill>
                <a:latin typeface="+mj-lt"/>
                <a:cs typeface="Book Antique (Body)"/>
              </a:rPr>
              <a:t>Makes the allocation of scarce resources fair</a:t>
            </a:r>
          </a:p>
          <a:p>
            <a:pPr marL="342900" indent="-342900">
              <a:buFont typeface="Wingdings" pitchFamily="2" charset="2"/>
              <a:buChar char="§"/>
            </a:pPr>
            <a:endParaRPr lang="en-US" sz="2800" dirty="0">
              <a:solidFill>
                <a:schemeClr val="accent1">
                  <a:lumMod val="75000"/>
                </a:schemeClr>
              </a:solidFill>
              <a:latin typeface="+mj-lt"/>
              <a:cs typeface="Book Antique (Body)"/>
            </a:endParaRPr>
          </a:p>
          <a:p>
            <a:pPr marL="342900" indent="-342900">
              <a:buFont typeface="Wingdings" pitchFamily="2" charset="2"/>
              <a:buChar char="§"/>
            </a:pPr>
            <a:r>
              <a:rPr lang="en-US" sz="2800" dirty="0">
                <a:solidFill>
                  <a:schemeClr val="accent1">
                    <a:lumMod val="75000"/>
                  </a:schemeClr>
                </a:solidFill>
                <a:latin typeface="+mj-lt"/>
                <a:cs typeface="Book Antique (Body)"/>
              </a:rPr>
              <a:t>Provides opportunity for shared decision-making</a:t>
            </a:r>
          </a:p>
          <a:p>
            <a:pPr marL="342900" indent="-342900">
              <a:buFont typeface="Wingdings" pitchFamily="2" charset="2"/>
              <a:buChar char="§"/>
            </a:pPr>
            <a:endParaRPr lang="en-US" sz="2800" dirty="0">
              <a:solidFill>
                <a:schemeClr val="accent1">
                  <a:lumMod val="75000"/>
                </a:schemeClr>
              </a:solidFill>
              <a:latin typeface="+mj-lt"/>
              <a:cs typeface="Book Antique (Body)"/>
            </a:endParaRPr>
          </a:p>
          <a:p>
            <a:pPr marL="342900" indent="-342900">
              <a:buFont typeface="Wingdings" pitchFamily="2" charset="2"/>
              <a:buChar char="§"/>
            </a:pPr>
            <a:endParaRPr lang="en-US" sz="1600" dirty="0">
              <a:solidFill>
                <a:schemeClr val="accent1">
                  <a:lumMod val="75000"/>
                </a:schemeClr>
              </a:solidFill>
              <a:cs typeface="Book Antique (Body)"/>
            </a:endParaRPr>
          </a:p>
          <a:p>
            <a:pPr>
              <a:buFont typeface="Wingdings" charset="2"/>
              <a:buChar char="v"/>
            </a:pPr>
            <a:endParaRPr lang="en-US" sz="900" dirty="0">
              <a:solidFill>
                <a:schemeClr val="accent1">
                  <a:lumMod val="75000"/>
                </a:schemeClr>
              </a:solidFill>
              <a:latin typeface="+mj-lt"/>
            </a:endParaRPr>
          </a:p>
          <a:p>
            <a:pPr marL="342900" indent="-342900">
              <a:buFont typeface="Arial" panose="020B0604020202020204" pitchFamily="34" charset="0"/>
              <a:buChar char="•"/>
            </a:pPr>
            <a:endParaRPr lang="en-US" dirty="0">
              <a:solidFill>
                <a:schemeClr val="accent1">
                  <a:lumMod val="75000"/>
                </a:schemeClr>
              </a:solidFill>
              <a:latin typeface="+mj-lt"/>
            </a:endParaRPr>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1506203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Limitations of using Disadvantage Indices</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666068"/>
            <a:ext cx="8693426" cy="4399404"/>
          </a:xfrm>
        </p:spPr>
        <p:txBody>
          <a:bodyPr/>
          <a:lstStyle/>
          <a:p>
            <a:pPr marL="342900" indent="-342900">
              <a:buFont typeface="Wingdings" pitchFamily="2" charset="2"/>
              <a:buChar char="§"/>
            </a:pPr>
            <a:r>
              <a:rPr lang="en-US" sz="2800" dirty="0">
                <a:solidFill>
                  <a:schemeClr val="accent1">
                    <a:lumMod val="75000"/>
                  </a:schemeClr>
                </a:solidFill>
                <a:latin typeface="+mj-lt"/>
              </a:rPr>
              <a:t>Not originally created to be used to allocate healthcare services and treatment</a:t>
            </a:r>
            <a:endParaRPr lang="en-US" sz="2800" dirty="0">
              <a:solidFill>
                <a:schemeClr val="accent1">
                  <a:lumMod val="75000"/>
                </a:schemeClr>
              </a:solidFill>
            </a:endParaRP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Gaps in the data</a:t>
            </a:r>
          </a:p>
          <a:p>
            <a:pPr marL="342900" indent="-342900">
              <a:buFont typeface="Wingdings" pitchFamily="2" charset="2"/>
              <a:buChar char="§"/>
            </a:pPr>
            <a:endParaRPr lang="en-US" sz="28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Complexity of using indices</a:t>
            </a:r>
          </a:p>
          <a:p>
            <a:pPr>
              <a:buFont typeface="Wingdings" charset="2"/>
              <a:buChar char="v"/>
            </a:pPr>
            <a:endParaRPr lang="en-US" sz="900" dirty="0">
              <a:solidFill>
                <a:schemeClr val="accent1">
                  <a:lumMod val="75000"/>
                </a:schemeClr>
              </a:solidFill>
              <a:latin typeface="+mj-lt"/>
            </a:endParaRPr>
          </a:p>
          <a:p>
            <a:pPr marL="342900" indent="-342900">
              <a:buFont typeface="Arial" panose="020B0604020202020204" pitchFamily="34" charset="0"/>
              <a:buChar char="•"/>
            </a:pPr>
            <a:endParaRPr lang="en-US" dirty="0">
              <a:solidFill>
                <a:schemeClr val="accent1">
                  <a:lumMod val="75000"/>
                </a:schemeClr>
              </a:solidFill>
              <a:latin typeface="+mj-lt"/>
            </a:endParaRPr>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4179575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9745A4-B74E-4251-A82C-75FF15EFC80A}"/>
              </a:ext>
            </a:extLst>
          </p:cNvPr>
          <p:cNvSpPr>
            <a:spLocks noGrp="1"/>
          </p:cNvSpPr>
          <p:nvPr>
            <p:ph type="title"/>
          </p:nvPr>
        </p:nvSpPr>
        <p:spPr>
          <a:xfrm>
            <a:off x="0" y="0"/>
            <a:ext cx="10972800" cy="10607040"/>
          </a:xfrm>
        </p:spPr>
        <p:txBody>
          <a:bodyPr/>
          <a:lstStyle/>
          <a:p>
            <a:br>
              <a:rPr lang="en-US" sz="4400" dirty="0">
                <a:latin typeface="Arial" panose="020B0604020202020204" pitchFamily="34" charset="0"/>
                <a:cs typeface="Arial" panose="020B0604020202020204" pitchFamily="34" charset="0"/>
              </a:rPr>
            </a:br>
            <a:r>
              <a:rPr lang="en-US" sz="4400" dirty="0">
                <a:latin typeface="Arial" panose="020B0604020202020204" pitchFamily="34" charset="0"/>
                <a:cs typeface="Arial" panose="020B0604020202020204" pitchFamily="34" charset="0"/>
              </a:rPr>
              <a:t>Zoom Features</a:t>
            </a:r>
          </a:p>
        </p:txBody>
      </p:sp>
      <p:pic>
        <p:nvPicPr>
          <p:cNvPr id="2" name="Picture 1" descr="Zoom control panel, gray words on a black background. Left to right: Mute, start video, security, participants, polls, chat, share screen, record, live transcript, breakout rooms, reactions.">
            <a:extLst>
              <a:ext uri="{FF2B5EF4-FFF2-40B4-BE49-F238E27FC236}">
                <a16:creationId xmlns:a16="http://schemas.microsoft.com/office/drawing/2014/main" id="{ECF3A82A-DBB2-4B83-92EA-BF59EA6CD35D}"/>
              </a:ext>
            </a:extLst>
          </p:cNvPr>
          <p:cNvPicPr>
            <a:picLocks noChangeAspect="1"/>
          </p:cNvPicPr>
          <p:nvPr/>
        </p:nvPicPr>
        <p:blipFill rotWithShape="1">
          <a:blip r:embed="rId3"/>
          <a:srcRect r="20176"/>
          <a:stretch/>
        </p:blipFill>
        <p:spPr>
          <a:xfrm>
            <a:off x="427228" y="1598433"/>
            <a:ext cx="11337544" cy="1631540"/>
          </a:xfrm>
          <a:prstGeom prst="rect">
            <a:avLst/>
          </a:prstGeom>
        </p:spPr>
      </p:pic>
      <p:sp>
        <p:nvSpPr>
          <p:cNvPr id="8" name="Arrow: Down 7" descr="Arrow pointing to controls marked: mute and start video.">
            <a:extLst>
              <a:ext uri="{FF2B5EF4-FFF2-40B4-BE49-F238E27FC236}">
                <a16:creationId xmlns:a16="http://schemas.microsoft.com/office/drawing/2014/main" id="{DCC2626B-7043-4CA7-8B9A-3DEB14BDF2E5}"/>
              </a:ext>
            </a:extLst>
          </p:cNvPr>
          <p:cNvSpPr/>
          <p:nvPr/>
        </p:nvSpPr>
        <p:spPr>
          <a:xfrm rot="10800000">
            <a:off x="1226483" y="3531729"/>
            <a:ext cx="197251" cy="386180"/>
          </a:xfrm>
          <a:prstGeom prst="downArrow">
            <a:avLst>
              <a:gd name="adj1" fmla="val 4276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7FB04DD4-33D5-4040-8F79-839124A9EBD7}"/>
              </a:ext>
            </a:extLst>
          </p:cNvPr>
          <p:cNvSpPr txBox="1"/>
          <p:nvPr/>
        </p:nvSpPr>
        <p:spPr>
          <a:xfrm>
            <a:off x="279393" y="4075945"/>
            <a:ext cx="2687272" cy="830997"/>
          </a:xfrm>
          <a:prstGeom prst="rect">
            <a:avLst/>
          </a:prstGeom>
          <a:noFill/>
        </p:spPr>
        <p:txBody>
          <a:bodyPr wrap="square" rtlCol="0">
            <a:spAutoFit/>
          </a:bodyPr>
          <a:lstStyle/>
          <a:p>
            <a:r>
              <a:rPr lang="en-US" sz="2400" dirty="0">
                <a:solidFill>
                  <a:schemeClr val="accent1">
                    <a:lumMod val="75000"/>
                  </a:schemeClr>
                </a:solidFill>
                <a:latin typeface="Arial" panose="020B0604020202020204" pitchFamily="34" charset="0"/>
                <a:cs typeface="Arial" panose="020B0604020202020204" pitchFamily="34" charset="0"/>
              </a:rPr>
              <a:t>Your microphone and video controls</a:t>
            </a:r>
          </a:p>
        </p:txBody>
      </p:sp>
      <p:sp>
        <p:nvSpPr>
          <p:cNvPr id="9" name="Arrow: Down 8" descr="Arrow pointing to Participant control">
            <a:extLst>
              <a:ext uri="{FF2B5EF4-FFF2-40B4-BE49-F238E27FC236}">
                <a16:creationId xmlns:a16="http://schemas.microsoft.com/office/drawing/2014/main" id="{EF2D6779-72A2-44F1-BAE6-271090D5B2E5}"/>
              </a:ext>
            </a:extLst>
          </p:cNvPr>
          <p:cNvSpPr/>
          <p:nvPr/>
        </p:nvSpPr>
        <p:spPr>
          <a:xfrm rot="10800000">
            <a:off x="5341968" y="3531729"/>
            <a:ext cx="197251" cy="386180"/>
          </a:xfrm>
          <a:prstGeom prst="downArrow">
            <a:avLst>
              <a:gd name="adj1" fmla="val 4276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1DED9CE4-6AF1-433B-910E-868085CB7729}"/>
              </a:ext>
            </a:extLst>
          </p:cNvPr>
          <p:cNvSpPr txBox="1"/>
          <p:nvPr/>
        </p:nvSpPr>
        <p:spPr>
          <a:xfrm>
            <a:off x="4808595" y="4219664"/>
            <a:ext cx="1287405" cy="1200329"/>
          </a:xfrm>
          <a:prstGeom prst="rect">
            <a:avLst/>
          </a:prstGeom>
          <a:noFill/>
        </p:spPr>
        <p:txBody>
          <a:bodyPr wrap="square" rtlCol="0">
            <a:spAutoFit/>
          </a:bodyPr>
          <a:lstStyle/>
          <a:p>
            <a:r>
              <a:rPr lang="en-US" sz="2400" dirty="0">
                <a:solidFill>
                  <a:schemeClr val="accent1">
                    <a:lumMod val="75000"/>
                  </a:schemeClr>
                </a:solidFill>
                <a:latin typeface="Arial" panose="020B0604020202020204" pitchFamily="34" charset="0"/>
                <a:cs typeface="Arial" panose="020B0604020202020204" pitchFamily="34" charset="0"/>
              </a:rPr>
              <a:t>List of who is present</a:t>
            </a:r>
          </a:p>
        </p:txBody>
      </p:sp>
      <p:sp>
        <p:nvSpPr>
          <p:cNvPr id="10" name="Arrow: Down 9" descr="Arrow pointing to Chat control.">
            <a:extLst>
              <a:ext uri="{FF2B5EF4-FFF2-40B4-BE49-F238E27FC236}">
                <a16:creationId xmlns:a16="http://schemas.microsoft.com/office/drawing/2014/main" id="{659FF8E2-B36D-44BC-B378-7E0D7603DCE9}"/>
              </a:ext>
            </a:extLst>
          </p:cNvPr>
          <p:cNvSpPr/>
          <p:nvPr/>
        </p:nvSpPr>
        <p:spPr>
          <a:xfrm rot="10800000">
            <a:off x="7047136" y="3531728"/>
            <a:ext cx="197251" cy="386180"/>
          </a:xfrm>
          <a:prstGeom prst="downArrow">
            <a:avLst>
              <a:gd name="adj1" fmla="val 4276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9D6F78B6-8881-4FAE-BA59-FE801CB04868}"/>
              </a:ext>
            </a:extLst>
          </p:cNvPr>
          <p:cNvSpPr txBox="1"/>
          <p:nvPr/>
        </p:nvSpPr>
        <p:spPr>
          <a:xfrm>
            <a:off x="6371133" y="4219665"/>
            <a:ext cx="2222609" cy="1200329"/>
          </a:xfrm>
          <a:prstGeom prst="rect">
            <a:avLst/>
          </a:prstGeom>
          <a:noFill/>
        </p:spPr>
        <p:txBody>
          <a:bodyPr wrap="square" rtlCol="0">
            <a:spAutoFit/>
          </a:bodyPr>
          <a:lstStyle/>
          <a:p>
            <a:r>
              <a:rPr lang="en-US" sz="2400" dirty="0">
                <a:solidFill>
                  <a:schemeClr val="accent1">
                    <a:lumMod val="75000"/>
                  </a:schemeClr>
                </a:solidFill>
                <a:latin typeface="Arial" panose="020B0604020202020204" pitchFamily="34" charset="0"/>
                <a:cs typeface="Arial" panose="020B0604020202020204" pitchFamily="34" charset="0"/>
              </a:rPr>
              <a:t>Chat feature (will open in a new window)</a:t>
            </a:r>
          </a:p>
        </p:txBody>
      </p:sp>
    </p:spTree>
    <p:extLst>
      <p:ext uri="{BB962C8B-B14F-4D97-AF65-F5344CB8AC3E}">
        <p14:creationId xmlns:p14="http://schemas.microsoft.com/office/powerpoint/2010/main" val="10272528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Indices Large Group Discussion Questions</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p:txBody>
          <a:bodyPr/>
          <a:lstStyle/>
          <a:p>
            <a:pPr marL="342900" indent="-342900">
              <a:buFont typeface="Wingdings" pitchFamily="2" charset="2"/>
              <a:buChar char="§"/>
            </a:pPr>
            <a:r>
              <a:rPr lang="en-US" sz="3200" dirty="0">
                <a:solidFill>
                  <a:schemeClr val="accent1">
                    <a:lumMod val="75000"/>
                  </a:schemeClr>
                </a:solidFill>
                <a:latin typeface="+mj-lt"/>
              </a:rPr>
              <a:t>What is missing from the indices?</a:t>
            </a:r>
          </a:p>
          <a:p>
            <a:pPr marL="342900" indent="-342900">
              <a:buFont typeface="Wingdings" pitchFamily="2" charset="2"/>
              <a:buChar char="§"/>
            </a:pPr>
            <a:endParaRPr lang="en-US" sz="3200" dirty="0">
              <a:solidFill>
                <a:schemeClr val="accent1">
                  <a:lumMod val="75000"/>
                </a:schemeClr>
              </a:solidFill>
              <a:latin typeface="+mj-lt"/>
            </a:endParaRPr>
          </a:p>
          <a:p>
            <a:pPr marL="342900" indent="-342900">
              <a:buFont typeface="Wingdings" pitchFamily="2" charset="2"/>
              <a:buChar char="§"/>
            </a:pPr>
            <a:r>
              <a:rPr lang="en-US" sz="3200" dirty="0">
                <a:solidFill>
                  <a:schemeClr val="accent1">
                    <a:lumMod val="75000"/>
                  </a:schemeClr>
                </a:solidFill>
                <a:latin typeface="+mj-lt"/>
              </a:rPr>
              <a:t>What are some barriers to using the indices?</a:t>
            </a:r>
          </a:p>
          <a:p>
            <a:pPr marL="342900" indent="-342900">
              <a:buFont typeface="Wingdings" pitchFamily="2" charset="2"/>
              <a:buChar char="§"/>
            </a:pPr>
            <a:endParaRPr lang="en-US" sz="3200" dirty="0">
              <a:solidFill>
                <a:schemeClr val="accent1">
                  <a:lumMod val="75000"/>
                </a:schemeClr>
              </a:solidFill>
              <a:latin typeface="+mj-lt"/>
            </a:endParaRPr>
          </a:p>
          <a:p>
            <a:pPr marL="342900" indent="-342900">
              <a:buFont typeface="Wingdings" pitchFamily="2" charset="2"/>
              <a:buChar char="§"/>
            </a:pPr>
            <a:r>
              <a:rPr lang="en-US" sz="3200" dirty="0">
                <a:solidFill>
                  <a:schemeClr val="accent1">
                    <a:lumMod val="75000"/>
                  </a:schemeClr>
                </a:solidFill>
                <a:latin typeface="+mj-lt"/>
              </a:rPr>
              <a:t>What are your concerns with using indices?</a:t>
            </a:r>
          </a:p>
          <a:p>
            <a:endParaRPr lang="en-US" sz="900" dirty="0">
              <a:latin typeface="Book Antiqua" panose="02040602050305030304" pitchFamily="18" charset="0"/>
            </a:endParaRPr>
          </a:p>
          <a:p>
            <a:pPr marL="342900" indent="-342900">
              <a:buFont typeface="Arial" panose="020B0604020202020204" pitchFamily="34" charset="0"/>
              <a:buChar char="•"/>
            </a:pPr>
            <a:endParaRPr lang="en-US" dirty="0"/>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789947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D15E3E-6276-7E26-F80F-8CE8C16CC8AB}"/>
              </a:ext>
            </a:extLst>
          </p:cNvPr>
          <p:cNvSpPr>
            <a:spLocks noGrp="1"/>
          </p:cNvSpPr>
          <p:nvPr>
            <p:ph type="title"/>
          </p:nvPr>
        </p:nvSpPr>
        <p:spPr/>
        <p:txBody>
          <a:bodyPr/>
          <a:lstStyle/>
          <a:p>
            <a:r>
              <a:rPr lang="en-US" dirty="0"/>
              <a:t>Health Equity and Health Justice</a:t>
            </a:r>
          </a:p>
        </p:txBody>
      </p:sp>
      <p:sp>
        <p:nvSpPr>
          <p:cNvPr id="5" name="Content Placeholder 4">
            <a:extLst>
              <a:ext uri="{FF2B5EF4-FFF2-40B4-BE49-F238E27FC236}">
                <a16:creationId xmlns:a16="http://schemas.microsoft.com/office/drawing/2014/main" id="{E51F5E7D-6769-B782-9B86-6103BDBE0EF5}"/>
              </a:ext>
            </a:extLst>
          </p:cNvPr>
          <p:cNvSpPr>
            <a:spLocks noGrp="1"/>
          </p:cNvSpPr>
          <p:nvPr>
            <p:ph idx="1"/>
          </p:nvPr>
        </p:nvSpPr>
        <p:spPr>
          <a:xfrm>
            <a:off x="609600" y="1376738"/>
            <a:ext cx="8693426" cy="4688734"/>
          </a:xfrm>
        </p:spPr>
        <p:txBody>
          <a:bodyPr/>
          <a:lstStyle/>
          <a:p>
            <a:pPr marL="342900" indent="-342900">
              <a:buFont typeface="Wingdings" pitchFamily="2" charset="2"/>
              <a:buChar char="§"/>
            </a:pPr>
            <a:r>
              <a:rPr lang="en-US" sz="2800" dirty="0">
                <a:solidFill>
                  <a:schemeClr val="accent1">
                    <a:lumMod val="75000"/>
                  </a:schemeClr>
                </a:solidFill>
                <a:latin typeface="+mj-lt"/>
              </a:rPr>
              <a:t>Health Equity is </a:t>
            </a:r>
            <a:r>
              <a:rPr lang="en-US" sz="2800" dirty="0">
                <a:solidFill>
                  <a:schemeClr val="accent1">
                    <a:lumMod val="75000"/>
                  </a:schemeClr>
                </a:solidFill>
              </a:rPr>
              <a:t>achieved when every person has the opportunity to “attain his or her full health potential” and no one is “disadvantaged from achieving this potential because of social position or other socially determined circumstances</a:t>
            </a:r>
          </a:p>
          <a:p>
            <a:pPr marL="342900" indent="-342900">
              <a:buFont typeface="Wingdings" pitchFamily="2" charset="2"/>
              <a:buChar char="§"/>
            </a:pPr>
            <a:endParaRPr lang="en-US" sz="1600" dirty="0">
              <a:solidFill>
                <a:schemeClr val="accent1">
                  <a:lumMod val="75000"/>
                </a:schemeClr>
              </a:solidFill>
              <a:latin typeface="+mj-lt"/>
            </a:endParaRPr>
          </a:p>
          <a:p>
            <a:pPr marL="342900" indent="-342900">
              <a:buFont typeface="Wingdings" pitchFamily="2" charset="2"/>
              <a:buChar char="§"/>
            </a:pPr>
            <a:r>
              <a:rPr lang="en-US" sz="2800" dirty="0">
                <a:solidFill>
                  <a:schemeClr val="accent1">
                    <a:lumMod val="75000"/>
                  </a:schemeClr>
                </a:solidFill>
                <a:latin typeface="+mj-lt"/>
              </a:rPr>
              <a:t>Health Justice is achieved when structural discrimination is eliminated, and minority groups have the power to </a:t>
            </a:r>
            <a:r>
              <a:rPr lang="en-US" sz="2800" dirty="0">
                <a:solidFill>
                  <a:schemeClr val="accent1">
                    <a:lumMod val="75000"/>
                  </a:schemeClr>
                </a:solidFill>
                <a:latin typeface="+mj-lt"/>
                <a:cs typeface="Times New Roman" panose="02020603050405020304" pitchFamily="18" charset="0"/>
              </a:rPr>
              <a:t>develop solutions to achieve health equity for their communities </a:t>
            </a:r>
            <a:r>
              <a:rPr lang="en-US" sz="1600" dirty="0">
                <a:solidFill>
                  <a:schemeClr val="accent1">
                    <a:lumMod val="75000"/>
                  </a:schemeClr>
                </a:solidFill>
              </a:rPr>
              <a:t>(Benfer, Mohapatra, Wiley &amp; Yearby, 2020)</a:t>
            </a:r>
            <a:endParaRPr lang="en-US" sz="1600" dirty="0">
              <a:solidFill>
                <a:schemeClr val="accent1">
                  <a:lumMod val="75000"/>
                </a:schemeClr>
              </a:solidFill>
              <a:cs typeface="Book Antique (Body)"/>
            </a:endParaRPr>
          </a:p>
          <a:p>
            <a:pPr>
              <a:buFont typeface="Wingdings" charset="2"/>
              <a:buChar char="v"/>
            </a:pPr>
            <a:endParaRPr lang="en-US" sz="900" dirty="0">
              <a:solidFill>
                <a:schemeClr val="accent1">
                  <a:lumMod val="75000"/>
                </a:schemeClr>
              </a:solidFill>
              <a:latin typeface="+mj-lt"/>
            </a:endParaRPr>
          </a:p>
          <a:p>
            <a:pPr marL="342900" indent="-342900">
              <a:buFont typeface="Arial" panose="020B0604020202020204" pitchFamily="34" charset="0"/>
              <a:buChar char="•"/>
            </a:pPr>
            <a:endParaRPr lang="en-US" dirty="0">
              <a:solidFill>
                <a:schemeClr val="accent1">
                  <a:lumMod val="75000"/>
                </a:schemeClr>
              </a:solidFill>
              <a:latin typeface="+mj-lt"/>
            </a:endParaRPr>
          </a:p>
        </p:txBody>
      </p:sp>
      <p:sp>
        <p:nvSpPr>
          <p:cNvPr id="2" name="TextBox 1">
            <a:extLst>
              <a:ext uri="{FF2B5EF4-FFF2-40B4-BE49-F238E27FC236}">
                <a16:creationId xmlns:a16="http://schemas.microsoft.com/office/drawing/2014/main" id="{48939B0B-0AA3-05A2-1DF3-82343D22B7ED}"/>
              </a:ext>
            </a:extLst>
          </p:cNvPr>
          <p:cNvSpPr txBox="1"/>
          <p:nvPr/>
        </p:nvSpPr>
        <p:spPr>
          <a:xfrm>
            <a:off x="6096000" y="6065472"/>
            <a:ext cx="3431569" cy="646331"/>
          </a:xfrm>
          <a:prstGeom prst="rect">
            <a:avLst/>
          </a:prstGeom>
          <a:noFill/>
        </p:spPr>
        <p:txBody>
          <a:bodyPr wrap="square" rtlCol="0">
            <a:spAutoFit/>
          </a:bodyPr>
          <a:lstStyle/>
          <a:p>
            <a:r>
              <a:rPr lang="en-US" dirty="0">
                <a:solidFill>
                  <a:schemeClr val="accent1">
                    <a:lumMod val="75000"/>
                  </a:schemeClr>
                </a:solidFill>
                <a:latin typeface="Book Antiqua" panose="02040602050305030304" pitchFamily="18" charset="0"/>
              </a:rPr>
              <a:t>Copyright © 2022 by Ruqaiijah Yearby.  All rights reserved. </a:t>
            </a:r>
          </a:p>
        </p:txBody>
      </p:sp>
    </p:spTree>
    <p:extLst>
      <p:ext uri="{BB962C8B-B14F-4D97-AF65-F5344CB8AC3E}">
        <p14:creationId xmlns:p14="http://schemas.microsoft.com/office/powerpoint/2010/main" val="18160436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a:xfrm>
            <a:off x="609600" y="2665020"/>
            <a:ext cx="10972800" cy="1143000"/>
          </a:xfrm>
        </p:spPr>
        <p:txBody>
          <a:bodyPr>
            <a:normAutofit/>
          </a:bodyPr>
          <a:lstStyle/>
          <a:p>
            <a:pPr algn="ctr"/>
            <a:r>
              <a:rPr lang="en-US" sz="4800" b="1" dirty="0">
                <a:solidFill>
                  <a:schemeClr val="accent1">
                    <a:lumMod val="75000"/>
                  </a:schemeClr>
                </a:solidFill>
                <a:latin typeface="Arial" panose="020B0604020202020204" pitchFamily="34" charset="0"/>
                <a:cs typeface="Arial" panose="020B0604020202020204" pitchFamily="34" charset="0"/>
              </a:rPr>
              <a:t>Topics for Future Discussions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32</a:t>
            </a:fld>
            <a:endParaRPr lang="en-US" dirty="0"/>
          </a:p>
        </p:txBody>
      </p:sp>
    </p:spTree>
    <p:extLst>
      <p:ext uri="{BB962C8B-B14F-4D97-AF65-F5344CB8AC3E}">
        <p14:creationId xmlns:p14="http://schemas.microsoft.com/office/powerpoint/2010/main" val="2478442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n-US" b="1" dirty="0">
                <a:solidFill>
                  <a:schemeClr val="accent1">
                    <a:lumMod val="75000"/>
                  </a:schemeClr>
                </a:solidFill>
                <a:latin typeface="Arial" panose="020B0604020202020204" pitchFamily="34" charset="0"/>
                <a:cs typeface="Arial" panose="020B0604020202020204" pitchFamily="34" charset="0"/>
              </a:rPr>
              <a:t>Topics for Future Discussions</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a:bodyPr>
          <a:lstStyle/>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Health Justice versus Health Equity</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Triage Tool and Individual Assessments</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Legal Considerations: antidiscrimination and protected class</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Triage Team</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Equal Priority Resolution Process (tie breaker)</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Communication and transparency</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33</a:t>
            </a:fld>
            <a:endParaRPr lang="en-US" dirty="0"/>
          </a:p>
        </p:txBody>
      </p:sp>
    </p:spTree>
    <p:extLst>
      <p:ext uri="{BB962C8B-B14F-4D97-AF65-F5344CB8AC3E}">
        <p14:creationId xmlns:p14="http://schemas.microsoft.com/office/powerpoint/2010/main" val="3790162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n-US" b="1" dirty="0">
                <a:solidFill>
                  <a:schemeClr val="accent1">
                    <a:lumMod val="75000"/>
                  </a:schemeClr>
                </a:solidFill>
                <a:latin typeface="Arial" panose="020B0604020202020204" pitchFamily="34" charset="0"/>
                <a:cs typeface="Arial" panose="020B0604020202020204" pitchFamily="34" charset="0"/>
              </a:rPr>
              <a:t>Input on Topics</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a:bodyPr>
          <a:lstStyle/>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Are we missing any important topics?</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What are the priority topics to address from this list?</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What do you believe is the best process for addressing this wide range of topics?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34</a:t>
            </a:fld>
            <a:endParaRPr lang="en-US" dirty="0"/>
          </a:p>
        </p:txBody>
      </p:sp>
    </p:spTree>
    <p:extLst>
      <p:ext uri="{BB962C8B-B14F-4D97-AF65-F5344CB8AC3E}">
        <p14:creationId xmlns:p14="http://schemas.microsoft.com/office/powerpoint/2010/main" val="20969992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B33D541-D1F8-400F-843E-9A41921A7E5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89433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9704-9341-4113-89D0-4C76FB68D257}"/>
              </a:ext>
            </a:extLst>
          </p:cNvPr>
          <p:cNvSpPr>
            <a:spLocks noGrp="1"/>
          </p:cNvSpPr>
          <p:nvPr>
            <p:ph type="title"/>
          </p:nvPr>
        </p:nvSpPr>
        <p:spPr>
          <a:xfrm>
            <a:off x="1981200" y="274638"/>
            <a:ext cx="8229600" cy="1439862"/>
          </a:xfrm>
        </p:spPr>
        <p:txBody>
          <a:bodyPr/>
          <a:lstStyle/>
          <a:p>
            <a:r>
              <a:rPr lang="en-US" sz="4400" dirty="0">
                <a:latin typeface="Arial" panose="020B0604020202020204" pitchFamily="34" charset="0"/>
                <a:cs typeface="Arial" panose="020B0604020202020204" pitchFamily="34" charset="0"/>
              </a:rPr>
              <a:t>Captions and Transcript</a:t>
            </a:r>
          </a:p>
        </p:txBody>
      </p:sp>
      <p:pic>
        <p:nvPicPr>
          <p:cNvPr id="3" name="Picture 2" descr="Screen shot of Zoom controls. Left to right: Security, participants, polls, chat, share screen, record, live transcript, breakout rooms, reactions. The arrow next to Live transcript is clicked and shows a menu with the options: hide subtitle, view full transcript, subtitle settings.">
            <a:extLst>
              <a:ext uri="{FF2B5EF4-FFF2-40B4-BE49-F238E27FC236}">
                <a16:creationId xmlns:a16="http://schemas.microsoft.com/office/drawing/2014/main" id="{07CCB514-314D-4E4C-8784-708A703DB2AC}"/>
              </a:ext>
            </a:extLst>
          </p:cNvPr>
          <p:cNvPicPr>
            <a:picLocks noChangeAspect="1"/>
          </p:cNvPicPr>
          <p:nvPr/>
        </p:nvPicPr>
        <p:blipFill rotWithShape="1">
          <a:blip r:embed="rId3"/>
          <a:srcRect l="25730" t="76791" r="19625"/>
          <a:stretch/>
        </p:blipFill>
        <p:spPr>
          <a:xfrm>
            <a:off x="2096686" y="1844233"/>
            <a:ext cx="8423883" cy="1947744"/>
          </a:xfrm>
          <a:prstGeom prst="rect">
            <a:avLst/>
          </a:prstGeom>
        </p:spPr>
      </p:pic>
      <p:sp>
        <p:nvSpPr>
          <p:cNvPr id="4" name="TextBox 3">
            <a:extLst>
              <a:ext uri="{FF2B5EF4-FFF2-40B4-BE49-F238E27FC236}">
                <a16:creationId xmlns:a16="http://schemas.microsoft.com/office/drawing/2014/main" id="{3B26D755-A558-43EE-88BB-64D1A31F6CBA}"/>
              </a:ext>
            </a:extLst>
          </p:cNvPr>
          <p:cNvSpPr txBox="1"/>
          <p:nvPr/>
        </p:nvSpPr>
        <p:spPr>
          <a:xfrm>
            <a:off x="5518952" y="4039895"/>
            <a:ext cx="4567561" cy="2585323"/>
          </a:xfrm>
          <a:prstGeom prst="rect">
            <a:avLst/>
          </a:prstGeom>
          <a:noFill/>
        </p:spPr>
        <p:txBody>
          <a:bodyPr wrap="square" rtlCol="0">
            <a:spAutoFit/>
          </a:bodyPr>
          <a:lstStyle/>
          <a:p>
            <a:r>
              <a:rPr lang="en-US" sz="2400" dirty="0">
                <a:solidFill>
                  <a:schemeClr val="accent1">
                    <a:lumMod val="75000"/>
                  </a:schemeClr>
                </a:solidFill>
                <a:latin typeface="Arial" panose="020B0604020202020204" pitchFamily="34" charset="0"/>
                <a:cs typeface="Arial" panose="020B0604020202020204" pitchFamily="34" charset="0"/>
              </a:rPr>
              <a:t>Click the small arrow next to “CC Live Transcript” to access caption controls.</a:t>
            </a:r>
          </a:p>
          <a:p>
            <a:endParaRPr lang="en-US" sz="2400" dirty="0">
              <a:solidFill>
                <a:schemeClr val="accent1">
                  <a:lumMod val="75000"/>
                </a:schemeClr>
              </a:solidFill>
              <a:latin typeface="Arial" panose="020B0604020202020204" pitchFamily="34" charset="0"/>
              <a:cs typeface="Arial" panose="020B0604020202020204" pitchFamily="34" charset="0"/>
            </a:endParaRPr>
          </a:p>
          <a:p>
            <a:r>
              <a:rPr lang="en-US" sz="2400" dirty="0">
                <a:solidFill>
                  <a:schemeClr val="accent1">
                    <a:lumMod val="75000"/>
                  </a:schemeClr>
                </a:solidFill>
                <a:latin typeface="Arial" panose="020B0604020202020204" pitchFamily="34" charset="0"/>
                <a:cs typeface="Arial" panose="020B0604020202020204" pitchFamily="34" charset="0"/>
              </a:rPr>
              <a:t>You can hide the subtitles or view the full transcript.</a:t>
            </a:r>
          </a:p>
          <a:p>
            <a:endParaRPr lang="en-US" dirty="0"/>
          </a:p>
        </p:txBody>
      </p:sp>
      <p:sp>
        <p:nvSpPr>
          <p:cNvPr id="5" name="Oval 4">
            <a:extLst>
              <a:ext uri="{FF2B5EF4-FFF2-40B4-BE49-F238E27FC236}">
                <a16:creationId xmlns:a16="http://schemas.microsoft.com/office/drawing/2014/main" id="{44C969D2-B0A0-48BE-B5D3-68FFE1B8BB13}"/>
              </a:ext>
              <a:ext uri="{C183D7F6-B498-43B3-948B-1728B52AA6E4}">
                <adec:decorative xmlns:adec="http://schemas.microsoft.com/office/drawing/2017/decorative" val="1"/>
              </a:ext>
            </a:extLst>
          </p:cNvPr>
          <p:cNvSpPr/>
          <p:nvPr/>
        </p:nvSpPr>
        <p:spPr>
          <a:xfrm>
            <a:off x="7302380" y="2983066"/>
            <a:ext cx="1526031" cy="938644"/>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4287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790-B45A-12C2-BB15-2AE53395BE0A}"/>
              </a:ext>
            </a:extLst>
          </p:cNvPr>
          <p:cNvSpPr>
            <a:spLocks noGrp="1"/>
          </p:cNvSpPr>
          <p:nvPr>
            <p:ph type="title"/>
          </p:nvPr>
        </p:nvSpPr>
        <p:spPr/>
        <p:txBody>
          <a:bodyPr/>
          <a:lstStyle/>
          <a:p>
            <a:r>
              <a:rPr lang="en-US" b="1" dirty="0">
                <a:solidFill>
                  <a:schemeClr val="accent1">
                    <a:lumMod val="75000"/>
                  </a:schemeClr>
                </a:solidFill>
              </a:rPr>
              <a:t>Meeting Resources</a:t>
            </a:r>
          </a:p>
        </p:txBody>
      </p:sp>
      <p:sp>
        <p:nvSpPr>
          <p:cNvPr id="3" name="Content Placeholder 2">
            <a:extLst>
              <a:ext uri="{FF2B5EF4-FFF2-40B4-BE49-F238E27FC236}">
                <a16:creationId xmlns:a16="http://schemas.microsoft.com/office/drawing/2014/main" id="{FB338C45-ECBB-6421-8D84-54780C677F3C}"/>
              </a:ext>
            </a:extLst>
          </p:cNvPr>
          <p:cNvSpPr>
            <a:spLocks noGrp="1"/>
          </p:cNvSpPr>
          <p:nvPr>
            <p:ph idx="1"/>
          </p:nvPr>
        </p:nvSpPr>
        <p:spPr>
          <a:xfrm>
            <a:off x="609600" y="1604431"/>
            <a:ext cx="10972800" cy="4751919"/>
          </a:xfrm>
        </p:spPr>
        <p:txBody>
          <a:bodyPr>
            <a:normAutofit fontScale="92500" lnSpcReduction="20000"/>
          </a:bodyPr>
          <a:lstStyle/>
          <a:p>
            <a:pPr marL="0" indent="0">
              <a:buNone/>
            </a:pPr>
            <a:r>
              <a:rPr lang="en-US" sz="2600" b="1" dirty="0">
                <a:solidFill>
                  <a:schemeClr val="accent1">
                    <a:lumMod val="75000"/>
                  </a:schemeClr>
                </a:solidFill>
              </a:rPr>
              <a:t>If you need support, we have:</a:t>
            </a:r>
          </a:p>
          <a:p>
            <a:r>
              <a:rPr lang="en-US" sz="2600" dirty="0">
                <a:solidFill>
                  <a:schemeClr val="accent1">
                    <a:lumMod val="75000"/>
                  </a:schemeClr>
                </a:solidFill>
              </a:rPr>
              <a:t>Simultaneous Spanish language interpretation</a:t>
            </a:r>
          </a:p>
          <a:p>
            <a:r>
              <a:rPr lang="en-US" sz="2600" dirty="0">
                <a:solidFill>
                  <a:schemeClr val="accent1">
                    <a:lumMod val="75000"/>
                  </a:schemeClr>
                </a:solidFill>
              </a:rPr>
              <a:t>Technology support</a:t>
            </a:r>
          </a:p>
          <a:p>
            <a:r>
              <a:rPr lang="en-US" sz="2600" dirty="0">
                <a:solidFill>
                  <a:schemeClr val="accent1">
                    <a:lumMod val="75000"/>
                  </a:schemeClr>
                </a:solidFill>
              </a:rPr>
              <a:t>Note taker</a:t>
            </a:r>
          </a:p>
          <a:p>
            <a:endParaRPr lang="en-US" sz="2600" dirty="0">
              <a:solidFill>
                <a:schemeClr val="accent1">
                  <a:lumMod val="75000"/>
                </a:schemeClr>
              </a:solidFill>
            </a:endParaRPr>
          </a:p>
          <a:p>
            <a:pPr marL="457200" indent="-457200">
              <a:buFont typeface="Wingdings" panose="05000000000000000000" pitchFamily="2" charset="2"/>
              <a:buChar char="Ø"/>
            </a:pPr>
            <a:r>
              <a:rPr lang="en-US" sz="2600" b="1" dirty="0">
                <a:solidFill>
                  <a:schemeClr val="accent1">
                    <a:lumMod val="75000"/>
                  </a:schemeClr>
                </a:solidFill>
              </a:rPr>
              <a:t>If you have a need, contact Lisa Bui at: 503-576-9321</a:t>
            </a:r>
          </a:p>
          <a:p>
            <a:pPr marL="0" indent="0">
              <a:buNone/>
            </a:pPr>
            <a:endParaRPr lang="en-US" dirty="0">
              <a:solidFill>
                <a:schemeClr val="accent1">
                  <a:lumMod val="75000"/>
                </a:schemeClr>
              </a:solidFill>
            </a:endParaRPr>
          </a:p>
          <a:p>
            <a:pPr marL="0" indent="0">
              <a:buNone/>
            </a:pPr>
            <a:r>
              <a:rPr lang="en-US" sz="2600" b="1" dirty="0">
                <a:solidFill>
                  <a:schemeClr val="accent1">
                    <a:lumMod val="75000"/>
                  </a:schemeClr>
                </a:solidFill>
              </a:rPr>
              <a:t>Please note that this meeting will be open to the PUBLIC</a:t>
            </a:r>
            <a:endParaRPr lang="en-US" sz="2600" b="1" strike="sngStrike" dirty="0">
              <a:solidFill>
                <a:schemeClr val="accent1">
                  <a:lumMod val="75000"/>
                </a:schemeClr>
              </a:solidFill>
            </a:endParaRPr>
          </a:p>
          <a:p>
            <a:pPr marL="0" indent="0">
              <a:buNone/>
            </a:pPr>
            <a:r>
              <a:rPr lang="en-US" sz="2600" dirty="0">
                <a:solidFill>
                  <a:schemeClr val="accent1">
                    <a:lumMod val="75000"/>
                  </a:schemeClr>
                </a:solidFill>
              </a:rPr>
              <a:t>1. The general public may be in attendance</a:t>
            </a:r>
          </a:p>
          <a:p>
            <a:pPr marL="0" indent="0">
              <a:buNone/>
            </a:pPr>
            <a:r>
              <a:rPr lang="en-US" sz="2600" dirty="0">
                <a:solidFill>
                  <a:schemeClr val="accent1">
                    <a:lumMod val="75000"/>
                  </a:schemeClr>
                </a:solidFill>
              </a:rPr>
              <a:t>2. The meeting summary will be posted to OHA’s website</a:t>
            </a:r>
          </a:p>
          <a:p>
            <a:endParaRPr lang="en-US" dirty="0"/>
          </a:p>
        </p:txBody>
      </p:sp>
      <p:sp>
        <p:nvSpPr>
          <p:cNvPr id="4" name="Slide Number Placeholder 3">
            <a:extLst>
              <a:ext uri="{FF2B5EF4-FFF2-40B4-BE49-F238E27FC236}">
                <a16:creationId xmlns:a16="http://schemas.microsoft.com/office/drawing/2014/main" id="{4894DBEC-2246-799C-BBA1-D0251068E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5</a:t>
            </a:fld>
            <a:endParaRPr lang="en-US" dirty="0"/>
          </a:p>
        </p:txBody>
      </p:sp>
    </p:spTree>
    <p:extLst>
      <p:ext uri="{BB962C8B-B14F-4D97-AF65-F5344CB8AC3E}">
        <p14:creationId xmlns:p14="http://schemas.microsoft.com/office/powerpoint/2010/main" val="104117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n-US" b="1" dirty="0">
                <a:solidFill>
                  <a:schemeClr val="accent1">
                    <a:lumMod val="75000"/>
                  </a:schemeClr>
                </a:solidFill>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a:bodyPr>
          <a:lstStyle/>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Welcome </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Defining Structural Discrimination</a:t>
            </a:r>
          </a:p>
          <a:p>
            <a:pPr marL="514350" indent="-514350">
              <a:buFont typeface="Arial" panose="020B0604020202020204" pitchFamily="34" charset="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Break</a:t>
            </a:r>
          </a:p>
          <a:p>
            <a:pPr marL="514350" indent="-514350">
              <a:buFont typeface="Arial" panose="020B0604020202020204" pitchFamily="34" charset="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Disadvantage Indices and Crisis Standards of Care</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Topics for Future Discussion</a:t>
            </a:r>
          </a:p>
          <a:p>
            <a:endParaRPr lang="en-US" sz="2800" dirty="0">
              <a:solidFill>
                <a:schemeClr val="accent1">
                  <a:lumMod val="75000"/>
                </a:schemeClr>
              </a:solidFill>
              <a:latin typeface="Arial" panose="020B0604020202020204" pitchFamily="34" charset="0"/>
              <a:cs typeface="Arial" panose="020B0604020202020204" pitchFamily="34" charset="0"/>
            </a:endParaRPr>
          </a:p>
          <a:p>
            <a:r>
              <a:rPr lang="en-US" sz="2800" dirty="0">
                <a:solidFill>
                  <a:schemeClr val="accent1">
                    <a:lumMod val="75000"/>
                  </a:schemeClr>
                </a:solidFill>
                <a:latin typeface="Arial" panose="020B0604020202020204" pitchFamily="34" charset="0"/>
                <a:cs typeface="Arial" panose="020B0604020202020204" pitchFamily="34" charset="0"/>
              </a:rPr>
              <a:t>Total 120 minutes (2 hours)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6</a:t>
            </a:fld>
            <a:endParaRPr lang="en-US" dirty="0"/>
          </a:p>
        </p:txBody>
      </p:sp>
    </p:spTree>
    <p:extLst>
      <p:ext uri="{BB962C8B-B14F-4D97-AF65-F5344CB8AC3E}">
        <p14:creationId xmlns:p14="http://schemas.microsoft.com/office/powerpoint/2010/main" val="432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n-US" b="1" dirty="0">
                <a:solidFill>
                  <a:schemeClr val="accent1">
                    <a:lumMod val="75000"/>
                  </a:schemeClr>
                </a:solidFill>
              </a:rPr>
              <a:t>Purpose</a:t>
            </a:r>
          </a:p>
        </p:txBody>
      </p:sp>
      <p:graphicFrame>
        <p:nvGraphicFramePr>
          <p:cNvPr id="6" name="Content Placeholder 5">
            <a:extLst>
              <a:ext uri="{FF2B5EF4-FFF2-40B4-BE49-F238E27FC236}">
                <a16:creationId xmlns:a16="http://schemas.microsoft.com/office/drawing/2014/main" id="{315E9CDE-82AD-48FC-146A-E74EF4AFF318}"/>
              </a:ext>
            </a:extLst>
          </p:cNvPr>
          <p:cNvGraphicFramePr>
            <a:graphicFrameLocks noGrp="1"/>
          </p:cNvGraphicFramePr>
          <p:nvPr>
            <p:ph idx="1"/>
            <p:extLst>
              <p:ext uri="{D42A27DB-BD31-4B8C-83A1-F6EECF244321}">
                <p14:modId xmlns:p14="http://schemas.microsoft.com/office/powerpoint/2010/main" val="3747503160"/>
              </p:ext>
            </p:extLst>
          </p:nvPr>
        </p:nvGraphicFramePr>
        <p:xfrm>
          <a:off x="704335" y="1431633"/>
          <a:ext cx="11071654" cy="2260600"/>
        </p:xfrm>
        <a:graphic>
          <a:graphicData uri="http://schemas.openxmlformats.org/drawingml/2006/table">
            <a:tbl>
              <a:tblPr/>
              <a:tblGrid>
                <a:gridCol w="11071654">
                  <a:extLst>
                    <a:ext uri="{9D8B030D-6E8A-4147-A177-3AD203B41FA5}">
                      <a16:colId xmlns:a16="http://schemas.microsoft.com/office/drawing/2014/main" val="2245625276"/>
                    </a:ext>
                  </a:extLst>
                </a:gridCol>
              </a:tblGrid>
              <a:tr h="0">
                <a:tc>
                  <a:txBody>
                    <a:bodyPr/>
                    <a:lstStyle/>
                    <a:p>
                      <a:pPr rtl="0" fontAlgn="t">
                        <a:spcBef>
                          <a:spcPts val="0"/>
                        </a:spcBef>
                        <a:spcAft>
                          <a:spcPts val="0"/>
                        </a:spcAft>
                      </a:pPr>
                      <a:r>
                        <a:rPr lang="en-US" sz="2800" b="0" i="0" u="none" strike="noStrike" dirty="0">
                          <a:solidFill>
                            <a:schemeClr val="accent1"/>
                          </a:solidFill>
                          <a:effectLst/>
                          <a:latin typeface="Arial" panose="020B0604020202020204" pitchFamily="34" charset="0"/>
                        </a:rPr>
                        <a:t>This meeting will be a presentation on health justice considerations for Crisis Standards of Care / Crisis Care Guidelines. These topics are being introduced to level-set the committee’s understanding of structural discrimination before exploring how crisis care operates and the ways it needs to shift.</a:t>
                      </a:r>
                      <a:endParaRPr lang="en-US" sz="2800" dirty="0">
                        <a:solidFill>
                          <a:schemeClr val="accent1"/>
                        </a:solidFill>
                        <a:effectLst/>
                      </a:endParaRP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19383227"/>
                  </a:ext>
                </a:extLst>
              </a:tr>
            </a:tbl>
          </a:graphicData>
        </a:graphic>
      </p:graphicFrame>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7</a:t>
            </a:fld>
            <a:endParaRPr lang="en-US" dirty="0"/>
          </a:p>
        </p:txBody>
      </p:sp>
    </p:spTree>
    <p:extLst>
      <p:ext uri="{BB962C8B-B14F-4D97-AF65-F5344CB8AC3E}">
        <p14:creationId xmlns:p14="http://schemas.microsoft.com/office/powerpoint/2010/main" val="596069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n-US" b="1" dirty="0">
                <a:solidFill>
                  <a:schemeClr val="accent1">
                    <a:lumMod val="75000"/>
                  </a:schemeClr>
                </a:solidFill>
              </a:rPr>
              <a:t>Check-in </a:t>
            </a:r>
          </a:p>
        </p:txBody>
      </p:sp>
      <p:graphicFrame>
        <p:nvGraphicFramePr>
          <p:cNvPr id="6" name="Content Placeholder 5">
            <a:extLst>
              <a:ext uri="{FF2B5EF4-FFF2-40B4-BE49-F238E27FC236}">
                <a16:creationId xmlns:a16="http://schemas.microsoft.com/office/drawing/2014/main" id="{315E9CDE-82AD-48FC-146A-E74EF4AFF318}"/>
              </a:ext>
            </a:extLst>
          </p:cNvPr>
          <p:cNvGraphicFramePr>
            <a:graphicFrameLocks noGrp="1"/>
          </p:cNvGraphicFramePr>
          <p:nvPr>
            <p:ph idx="1"/>
            <p:extLst>
              <p:ext uri="{D42A27DB-BD31-4B8C-83A1-F6EECF244321}">
                <p14:modId xmlns:p14="http://schemas.microsoft.com/office/powerpoint/2010/main" val="3042518678"/>
              </p:ext>
            </p:extLst>
          </p:nvPr>
        </p:nvGraphicFramePr>
        <p:xfrm>
          <a:off x="609600" y="1928223"/>
          <a:ext cx="11071654" cy="706120"/>
        </p:xfrm>
        <a:graphic>
          <a:graphicData uri="http://schemas.openxmlformats.org/drawingml/2006/table">
            <a:tbl>
              <a:tblPr/>
              <a:tblGrid>
                <a:gridCol w="11071654">
                  <a:extLst>
                    <a:ext uri="{9D8B030D-6E8A-4147-A177-3AD203B41FA5}">
                      <a16:colId xmlns:a16="http://schemas.microsoft.com/office/drawing/2014/main" val="2245625276"/>
                    </a:ext>
                  </a:extLst>
                </a:gridCol>
              </a:tblGrid>
              <a:tr h="0">
                <a:tc>
                  <a:txBody>
                    <a:bodyPr/>
                    <a:lstStyle/>
                    <a:p>
                      <a:pPr algn="ctr" rtl="0" fontAlgn="t">
                        <a:spcBef>
                          <a:spcPts val="0"/>
                        </a:spcBef>
                        <a:spcAft>
                          <a:spcPts val="0"/>
                        </a:spcAft>
                      </a:pPr>
                      <a:r>
                        <a:rPr lang="en-US" sz="3800" dirty="0">
                          <a:solidFill>
                            <a:schemeClr val="accent1"/>
                          </a:solidFill>
                          <a:effectLst/>
                        </a:rPr>
                        <a:t>What is one skill you could teach others?</a:t>
                      </a:r>
                    </a:p>
                  </a:txBody>
                  <a:tcPr marL="63500" marR="63500" marT="63500" marB="635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19383227"/>
                  </a:ext>
                </a:extLst>
              </a:tr>
            </a:tbl>
          </a:graphicData>
        </a:graphic>
      </p:graphicFrame>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8</a:t>
            </a:fld>
            <a:endParaRPr lang="en-US" dirty="0"/>
          </a:p>
        </p:txBody>
      </p:sp>
    </p:spTree>
    <p:extLst>
      <p:ext uri="{BB962C8B-B14F-4D97-AF65-F5344CB8AC3E}">
        <p14:creationId xmlns:p14="http://schemas.microsoft.com/office/powerpoint/2010/main" val="2509377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C6A4BA-B6AF-43C7-9DAD-D29D21DAB155}"/>
              </a:ext>
            </a:extLst>
          </p:cNvPr>
          <p:cNvSpPr>
            <a:spLocks noGrp="1"/>
          </p:cNvSpPr>
          <p:nvPr>
            <p:ph idx="1"/>
          </p:nvPr>
        </p:nvSpPr>
        <p:spPr/>
        <p:txBody>
          <a:bodyPr/>
          <a:lstStyle/>
          <a:p>
            <a:pPr algn="ctr"/>
            <a:endParaRPr lang="en-US" sz="3600" b="1" dirty="0">
              <a:solidFill>
                <a:schemeClr val="accent1">
                  <a:lumMod val="75000"/>
                </a:schemeClr>
              </a:solidFill>
            </a:endParaRPr>
          </a:p>
          <a:p>
            <a:pPr algn="ctr"/>
            <a:endParaRPr lang="en-US" sz="3600" b="1" dirty="0">
              <a:solidFill>
                <a:schemeClr val="accent1">
                  <a:lumMod val="75000"/>
                </a:schemeClr>
              </a:solidFill>
            </a:endParaRPr>
          </a:p>
          <a:p>
            <a:pPr algn="ctr"/>
            <a:r>
              <a:rPr lang="en-US" sz="4800" b="1" dirty="0">
                <a:solidFill>
                  <a:schemeClr val="accent1">
                    <a:lumMod val="75000"/>
                  </a:schemeClr>
                </a:solidFill>
              </a:rPr>
              <a:t>Defining Structural Discrimination</a:t>
            </a:r>
          </a:p>
        </p:txBody>
      </p:sp>
    </p:spTree>
    <p:extLst>
      <p:ext uri="{BB962C8B-B14F-4D97-AF65-F5344CB8AC3E}">
        <p14:creationId xmlns:p14="http://schemas.microsoft.com/office/powerpoint/2010/main" val="2425396157"/>
      </p:ext>
    </p:extLst>
  </p:cSld>
  <p:clrMapOvr>
    <a:masterClrMapping/>
  </p:clrMapOvr>
</p:sld>
</file>

<file path=ppt/theme/theme1.xml><?xml version="1.0" encoding="utf-8"?>
<a:theme xmlns:a="http://schemas.openxmlformats.org/drawingml/2006/main" name="HPA PPT">
  <a:themeElements>
    <a:clrScheme name="HPA PPT">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latin typeface="Arial Narrow" panose="020B0606020202030204" pitchFamily="34" charset="0"/>
          </a:defRPr>
        </a:defPPr>
      </a:lstStyle>
    </a:txDef>
  </a:objectDefaults>
  <a:extraClrSchemeLst/>
  <a:extLst>
    <a:ext uri="{05A4C25C-085E-4340-85A3-A5531E510DB2}">
      <thm15:themeFamily xmlns:thm15="http://schemas.microsoft.com/office/thememl/2012/main" name="OHA-HPA PPT TEMPLATE widescreen_02 2022" id="{BDE6F339-391E-4A52-98C9-330BE991DF46}" vid="{5970449B-43BC-4F5C-8B37-A86B50DF81B0}"/>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Visible xmlns="59da1016-2a1b-4f8a-9768-d7a4932f6f16">true</Visible>
    <Meta_x0020_Keywords xmlns="c9847323-4330-4bfd-8e43-f78cb3d538a3" xsi:nil="true"/>
    <Language xmlns="c9847323-4330-4bfd-8e43-f78cb3d538a3">English</Language>
    <Meta_x0020_Description xmlns="c9847323-4330-4bfd-8e43-f78cb3d538a3" xsi:nil="true"/>
    <Position xmlns="c9847323-4330-4bfd-8e43-f78cb3d538a3" xsi:nil="true"/>
    <DocumentID xmlns="c9847323-4330-4bfd-8e43-f78cb3d538a3" xsi:nil="true"/>
    <cz7u xmlns="c9847323-4330-4bfd-8e43-f78cb3d538a3">2022-08-25T07:00:00+00:00</cz7u>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FF126E-9C20-42C2-8E6E-9058709FD9A8}">
  <ds:schemaRefs>
    <ds:schemaRef ds:uri="http://schemas.microsoft.com/sharepoint/v3/contenttype/forms"/>
  </ds:schemaRefs>
</ds:datastoreItem>
</file>

<file path=customXml/itemProps2.xml><?xml version="1.0" encoding="utf-8"?>
<ds:datastoreItem xmlns:ds="http://schemas.openxmlformats.org/officeDocument/2006/customXml" ds:itemID="{4E32BB71-6825-48E5-B4F6-E36F5D501A22}">
  <ds:schemaRefs>
    <ds:schemaRef ds:uri="18c512f8-6ae3-4fa5-87de-0fde3cbac27e"/>
    <ds:schemaRef ds:uri="http://schemas.microsoft.com/office/2006/documentManagement/types"/>
    <ds:schemaRef ds:uri="http://purl.org/dc/terms/"/>
    <ds:schemaRef ds:uri="http://schemas.microsoft.com/office/infopath/2007/PartnerControls"/>
    <ds:schemaRef ds:uri="http://purl.org/dc/dcmitype/"/>
    <ds:schemaRef ds:uri="8e731793-f234-41e0-a534-3d684ffa6e6c"/>
    <ds:schemaRef ds:uri="http://schemas.microsoft.com/office/2006/metadata/properties"/>
    <ds:schemaRef ds:uri="http://purl.org/dc/elements/1.1/"/>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FBD1C40-0717-4A75-8C1B-018BC29FC3FB}"/>
</file>

<file path=docProps/app.xml><?xml version="1.0" encoding="utf-8"?>
<Properties xmlns="http://schemas.openxmlformats.org/officeDocument/2006/extended-properties" xmlns:vt="http://schemas.openxmlformats.org/officeDocument/2006/docPropsVTypes">
  <Template>HPA PPT</Template>
  <TotalTime>715</TotalTime>
  <Words>1311</Words>
  <Application>Microsoft Office PowerPoint</Application>
  <PresentationFormat>Widescreen</PresentationFormat>
  <Paragraphs>204</Paragraphs>
  <Slides>35</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Book Antiqua</vt:lpstr>
      <vt:lpstr>Calibri</vt:lpstr>
      <vt:lpstr>Courier New</vt:lpstr>
      <vt:lpstr>Times</vt:lpstr>
      <vt:lpstr>Wingdings</vt:lpstr>
      <vt:lpstr>HPA PPT</vt:lpstr>
      <vt:lpstr>Oregon Resource Allocation Advisory Committee</vt:lpstr>
      <vt:lpstr>Interpretation</vt:lpstr>
      <vt:lpstr> Zoom Features</vt:lpstr>
      <vt:lpstr>Captions and Transcript</vt:lpstr>
      <vt:lpstr>Meeting Resources</vt:lpstr>
      <vt:lpstr>Agenda</vt:lpstr>
      <vt:lpstr>Purpose</vt:lpstr>
      <vt:lpstr>Check-in </vt:lpstr>
      <vt:lpstr>PowerPoint Presentation</vt:lpstr>
      <vt:lpstr>What is Structural Discrimination?</vt:lpstr>
      <vt:lpstr>Examples of Structural Discrimination</vt:lpstr>
      <vt:lpstr>Structural Discrimination Questions</vt:lpstr>
      <vt:lpstr>Structural Discrimination and Health Inequities, pt. 1</vt:lpstr>
      <vt:lpstr>Structural Discrimination and Health Inequities, pt. 2</vt:lpstr>
      <vt:lpstr>Structural Discrimination and Health Inequities, pt. 3</vt:lpstr>
      <vt:lpstr>Revised Social Determinants of Health Model ©</vt:lpstr>
      <vt:lpstr>Structural Discrimination and Crisis Standards of Care (CSC), pt. 1</vt:lpstr>
      <vt:lpstr>Structural Discrimination and CSC, pt. 2</vt:lpstr>
      <vt:lpstr>PowerPoint Presentation</vt:lpstr>
      <vt:lpstr>PowerPoint Presentation</vt:lpstr>
      <vt:lpstr>Disadvantage Indices</vt:lpstr>
      <vt:lpstr>Social Vulnerability Index</vt:lpstr>
      <vt:lpstr>Area Depravation Index</vt:lpstr>
      <vt:lpstr>Indices Pair Share Questions</vt:lpstr>
      <vt:lpstr>Disadvantage Indices and decision-making</vt:lpstr>
      <vt:lpstr>Disadvantage Indices and CSC, pt. 1</vt:lpstr>
      <vt:lpstr>Disadvantage Indices and CSC, pt. 2</vt:lpstr>
      <vt:lpstr>Benefits of using Disadvantage Indices</vt:lpstr>
      <vt:lpstr>Limitations of using Disadvantage Indices</vt:lpstr>
      <vt:lpstr>Indices Large Group Discussion Questions</vt:lpstr>
      <vt:lpstr>Health Equity and Health Justice</vt:lpstr>
      <vt:lpstr>Topics for Future Discussions</vt:lpstr>
      <vt:lpstr>Topics for Future Discussions</vt:lpstr>
      <vt:lpstr>Input on Topics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August 25, 2022 Presentation</dc:title>
  <dc:creator>Ruqaiijah Yearby</dc:creator>
  <cp:lastModifiedBy>Bui Lisa T</cp:lastModifiedBy>
  <cp:revision>52</cp:revision>
  <dcterms:created xsi:type="dcterms:W3CDTF">2022-08-14T19:10:10Z</dcterms:created>
  <dcterms:modified xsi:type="dcterms:W3CDTF">2022-08-16T21:48:37Z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0x010100F19D6A1FEA6368419944643E958D1792</vt:lpwstr>
  </property>
  <property fmtid="{D5CDD505-2E9C-101B-9397-08002B2CF9AE}" pid="3" name="MediaServiceImageTags">
    <vt:lpwstr/>
  </property>
</Properties>
</file>